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301" r:id="rId3"/>
    <p:sldId id="305" r:id="rId4"/>
    <p:sldId id="306" r:id="rId5"/>
    <p:sldId id="292" r:id="rId6"/>
    <p:sldId id="262" r:id="rId7"/>
    <p:sldId id="298" r:id="rId8"/>
    <p:sldId id="283" r:id="rId9"/>
    <p:sldId id="302" r:id="rId10"/>
    <p:sldId id="300" r:id="rId11"/>
    <p:sldId id="299" r:id="rId12"/>
    <p:sldId id="304" r:id="rId13"/>
    <p:sldId id="303" r:id="rId14"/>
    <p:sldId id="309" r:id="rId15"/>
    <p:sldId id="307" r:id="rId16"/>
    <p:sldId id="308"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8" r:id="rId35"/>
    <p:sldId id="327" r:id="rId36"/>
    <p:sldId id="329" r:id="rId37"/>
    <p:sldId id="330" r:id="rId38"/>
    <p:sldId id="297" r:id="rId3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94676" autoAdjust="0"/>
  </p:normalViewPr>
  <p:slideViewPr>
    <p:cSldViewPr>
      <p:cViewPr>
        <p:scale>
          <a:sx n="94" d="100"/>
          <a:sy n="94" d="100"/>
        </p:scale>
        <p:origin x="-8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B170DDF-65D2-4212-8166-84474D8FFCFA}" type="datetimeFigureOut">
              <a:rPr lang="es-MX" smtClean="0"/>
              <a:pPr/>
              <a:t>08/05/2015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613E93A-BBA1-42DA-993C-086438DF15A3}" type="slidenum">
              <a:rPr lang="es-MX" smtClean="0"/>
              <a:pPr/>
              <a:t>‹Nº›</a:t>
            </a:fld>
            <a:endParaRPr lang="es-MX"/>
          </a:p>
        </p:txBody>
      </p:sp>
    </p:spTree>
    <p:extLst>
      <p:ext uri="{BB962C8B-B14F-4D97-AF65-F5344CB8AC3E}">
        <p14:creationId xmlns:p14="http://schemas.microsoft.com/office/powerpoint/2010/main" val="295630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B170DDF-65D2-4212-8166-84474D8FFCFA}" type="datetimeFigureOut">
              <a:rPr lang="es-MX" smtClean="0"/>
              <a:pPr/>
              <a:t>08/05/2015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613E93A-BBA1-42DA-993C-086438DF15A3}" type="slidenum">
              <a:rPr lang="es-MX" smtClean="0"/>
              <a:pPr/>
              <a:t>‹Nº›</a:t>
            </a:fld>
            <a:endParaRPr lang="es-MX"/>
          </a:p>
        </p:txBody>
      </p:sp>
    </p:spTree>
    <p:extLst>
      <p:ext uri="{BB962C8B-B14F-4D97-AF65-F5344CB8AC3E}">
        <p14:creationId xmlns:p14="http://schemas.microsoft.com/office/powerpoint/2010/main" val="191746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B170DDF-65D2-4212-8166-84474D8FFCFA}" type="datetimeFigureOut">
              <a:rPr lang="es-MX" smtClean="0"/>
              <a:pPr/>
              <a:t>08/05/2015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613E93A-BBA1-42DA-993C-086438DF15A3}" type="slidenum">
              <a:rPr lang="es-MX" smtClean="0"/>
              <a:pPr/>
              <a:t>‹Nº›</a:t>
            </a:fld>
            <a:endParaRPr lang="es-MX"/>
          </a:p>
        </p:txBody>
      </p:sp>
    </p:spTree>
    <p:extLst>
      <p:ext uri="{BB962C8B-B14F-4D97-AF65-F5344CB8AC3E}">
        <p14:creationId xmlns:p14="http://schemas.microsoft.com/office/powerpoint/2010/main" val="623226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B170DDF-65D2-4212-8166-84474D8FFCFA}" type="datetimeFigureOut">
              <a:rPr lang="es-MX" smtClean="0"/>
              <a:pPr/>
              <a:t>08/05/2015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613E93A-BBA1-42DA-993C-086438DF15A3}" type="slidenum">
              <a:rPr lang="es-MX" smtClean="0"/>
              <a:pPr/>
              <a:t>‹Nº›</a:t>
            </a:fld>
            <a:endParaRPr lang="es-MX"/>
          </a:p>
        </p:txBody>
      </p:sp>
    </p:spTree>
    <p:extLst>
      <p:ext uri="{BB962C8B-B14F-4D97-AF65-F5344CB8AC3E}">
        <p14:creationId xmlns:p14="http://schemas.microsoft.com/office/powerpoint/2010/main" val="21202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B170DDF-65D2-4212-8166-84474D8FFCFA}" type="datetimeFigureOut">
              <a:rPr lang="es-MX" smtClean="0"/>
              <a:pPr/>
              <a:t>08/05/2015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613E93A-BBA1-42DA-993C-086438DF15A3}" type="slidenum">
              <a:rPr lang="es-MX" smtClean="0"/>
              <a:pPr/>
              <a:t>‹Nº›</a:t>
            </a:fld>
            <a:endParaRPr lang="es-MX"/>
          </a:p>
        </p:txBody>
      </p:sp>
    </p:spTree>
    <p:extLst>
      <p:ext uri="{BB962C8B-B14F-4D97-AF65-F5344CB8AC3E}">
        <p14:creationId xmlns:p14="http://schemas.microsoft.com/office/powerpoint/2010/main" val="1547596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fecha"/>
          <p:cNvSpPr>
            <a:spLocks noGrp="1"/>
          </p:cNvSpPr>
          <p:nvPr>
            <p:ph type="dt" sz="half" idx="10"/>
          </p:nvPr>
        </p:nvSpPr>
        <p:spPr/>
        <p:txBody>
          <a:bodyPr/>
          <a:lstStyle/>
          <a:p>
            <a:fld id="{DB170DDF-65D2-4212-8166-84474D8FFCFA}" type="datetimeFigureOut">
              <a:rPr lang="es-MX" smtClean="0"/>
              <a:pPr/>
              <a:t>08/05/2015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613E93A-BBA1-42DA-993C-086438DF15A3}" type="slidenum">
              <a:rPr lang="es-MX" smtClean="0"/>
              <a:pPr/>
              <a:t>‹Nº›</a:t>
            </a:fld>
            <a:endParaRPr lang="es-MX"/>
          </a:p>
        </p:txBody>
      </p:sp>
    </p:spTree>
    <p:extLst>
      <p:ext uri="{BB962C8B-B14F-4D97-AF65-F5344CB8AC3E}">
        <p14:creationId xmlns:p14="http://schemas.microsoft.com/office/powerpoint/2010/main" val="31443524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B170DDF-65D2-4212-8166-84474D8FFCFA}" type="datetimeFigureOut">
              <a:rPr lang="es-MX" smtClean="0"/>
              <a:pPr/>
              <a:t>08/05/2015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613E93A-BBA1-42DA-993C-086438DF15A3}" type="slidenum">
              <a:rPr lang="es-MX" smtClean="0"/>
              <a:pPr/>
              <a:t>‹Nº›</a:t>
            </a:fld>
            <a:endParaRPr lang="es-MX"/>
          </a:p>
        </p:txBody>
      </p:sp>
    </p:spTree>
    <p:extLst>
      <p:ext uri="{BB962C8B-B14F-4D97-AF65-F5344CB8AC3E}">
        <p14:creationId xmlns:p14="http://schemas.microsoft.com/office/powerpoint/2010/main" val="307558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B170DDF-65D2-4212-8166-84474D8FFCFA}" type="datetimeFigureOut">
              <a:rPr lang="es-MX" smtClean="0"/>
              <a:pPr/>
              <a:t>08/05/2015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613E93A-BBA1-42DA-993C-086438DF15A3}" type="slidenum">
              <a:rPr lang="es-MX" smtClean="0"/>
              <a:pPr/>
              <a:t>‹Nº›</a:t>
            </a:fld>
            <a:endParaRPr lang="es-MX"/>
          </a:p>
        </p:txBody>
      </p:sp>
    </p:spTree>
    <p:extLst>
      <p:ext uri="{BB962C8B-B14F-4D97-AF65-F5344CB8AC3E}">
        <p14:creationId xmlns:p14="http://schemas.microsoft.com/office/powerpoint/2010/main" val="211695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B170DDF-65D2-4212-8166-84474D8FFCFA}" type="datetimeFigureOut">
              <a:rPr lang="es-MX" smtClean="0"/>
              <a:pPr/>
              <a:t>08/05/2015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613E93A-BBA1-42DA-993C-086438DF15A3}" type="slidenum">
              <a:rPr lang="es-MX" smtClean="0"/>
              <a:pPr/>
              <a:t>‹Nº›</a:t>
            </a:fld>
            <a:endParaRPr lang="es-MX"/>
          </a:p>
        </p:txBody>
      </p:sp>
    </p:spTree>
    <p:extLst>
      <p:ext uri="{BB962C8B-B14F-4D97-AF65-F5344CB8AC3E}">
        <p14:creationId xmlns:p14="http://schemas.microsoft.com/office/powerpoint/2010/main" val="81999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B170DDF-65D2-4212-8166-84474D8FFCFA}" type="datetimeFigureOut">
              <a:rPr lang="es-MX" smtClean="0"/>
              <a:pPr/>
              <a:t>08/05/2015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613E93A-BBA1-42DA-993C-086438DF15A3}" type="slidenum">
              <a:rPr lang="es-MX" smtClean="0"/>
              <a:pPr/>
              <a:t>‹Nº›</a:t>
            </a:fld>
            <a:endParaRPr lang="es-MX"/>
          </a:p>
        </p:txBody>
      </p:sp>
    </p:spTree>
    <p:extLst>
      <p:ext uri="{BB962C8B-B14F-4D97-AF65-F5344CB8AC3E}">
        <p14:creationId xmlns:p14="http://schemas.microsoft.com/office/powerpoint/2010/main" val="111070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B170DDF-65D2-4212-8166-84474D8FFCFA}" type="datetimeFigureOut">
              <a:rPr lang="es-MX" smtClean="0"/>
              <a:pPr/>
              <a:t>08/05/2015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613E93A-BBA1-42DA-993C-086438DF15A3}" type="slidenum">
              <a:rPr lang="es-MX" smtClean="0"/>
              <a:pPr/>
              <a:t>‹Nº›</a:t>
            </a:fld>
            <a:endParaRPr lang="es-MX"/>
          </a:p>
        </p:txBody>
      </p:sp>
    </p:spTree>
    <p:extLst>
      <p:ext uri="{BB962C8B-B14F-4D97-AF65-F5344CB8AC3E}">
        <p14:creationId xmlns:p14="http://schemas.microsoft.com/office/powerpoint/2010/main" val="426337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B170DDF-65D2-4212-8166-84474D8FFCFA}" type="datetimeFigureOut">
              <a:rPr lang="es-MX" smtClean="0"/>
              <a:pPr/>
              <a:t>08/05/2015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613E93A-BBA1-42DA-993C-086438DF15A3}" type="slidenum">
              <a:rPr lang="es-MX" smtClean="0"/>
              <a:pPr/>
              <a:t>‹Nº›</a:t>
            </a:fld>
            <a:endParaRPr lang="es-MX"/>
          </a:p>
        </p:txBody>
      </p:sp>
    </p:spTree>
    <p:extLst>
      <p:ext uri="{BB962C8B-B14F-4D97-AF65-F5344CB8AC3E}">
        <p14:creationId xmlns:p14="http://schemas.microsoft.com/office/powerpoint/2010/main" val="16074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2000" b="-2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70DDF-65D2-4212-8166-84474D8FFCFA}" type="datetimeFigureOut">
              <a:rPr lang="es-MX" smtClean="0"/>
              <a:pPr/>
              <a:t>08/05/2015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E93A-BBA1-42DA-993C-086438DF15A3}" type="slidenum">
              <a:rPr lang="es-MX" smtClean="0"/>
              <a:pPr/>
              <a:t>‹Nº›</a:t>
            </a:fld>
            <a:endParaRPr lang="es-MX"/>
          </a:p>
        </p:txBody>
      </p:sp>
    </p:spTree>
    <p:extLst>
      <p:ext uri="{BB962C8B-B14F-4D97-AF65-F5344CB8AC3E}">
        <p14:creationId xmlns:p14="http://schemas.microsoft.com/office/powerpoint/2010/main" val="25226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quidad.scjn.gob.mx/" TargetMode="External"/><Relationship Id="rId2" Type="http://schemas.openxmlformats.org/officeDocument/2006/relationships/hyperlink" Target="http://www.sitios.scjn.gob.mx/codhap/" TargetMode="External"/><Relationship Id="rId1" Type="http://schemas.openxmlformats.org/officeDocument/2006/relationships/slideLayout" Target="../slideLayouts/slideLayout2.xml"/><Relationship Id="rId4" Type="http://schemas.openxmlformats.org/officeDocument/2006/relationships/hyperlink" Target="http://www.sinfronteras.org.m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cid:E219ECC9-79FC-4819-AC70-7D50EF410B3A"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cid:E219ECC9-79FC-4819-AC70-7D50EF410B3A"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cid:E219ECC9-79FC-4819-AC70-7D50EF410B3A"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87411380"/>
              </p:ext>
            </p:extLst>
          </p:nvPr>
        </p:nvGraphicFramePr>
        <p:xfrm>
          <a:off x="755576" y="4869160"/>
          <a:ext cx="7926582" cy="1296144"/>
        </p:xfrm>
        <a:graphic>
          <a:graphicData uri="http://schemas.openxmlformats.org/drawingml/2006/table">
            <a:tbl>
              <a:tblPr>
                <a:tableStyleId>{5C22544A-7EE6-4342-B048-85BDC9FD1C3A}</a:tableStyleId>
              </a:tblPr>
              <a:tblGrid>
                <a:gridCol w="7926582"/>
              </a:tblGrid>
              <a:tr h="1296144">
                <a:tc>
                  <a:txBody>
                    <a:bodyPr/>
                    <a:lstStyle/>
                    <a:p>
                      <a:pPr algn="ctr" fontAlgn="ctr"/>
                      <a:r>
                        <a:rPr lang="es-MX" sz="1800" b="1" kern="1200" dirty="0" smtClean="0">
                          <a:solidFill>
                            <a:schemeClr val="dk1"/>
                          </a:solidFill>
                          <a:effectLst/>
                          <a:latin typeface="+mn-lt"/>
                          <a:ea typeface="+mn-ea"/>
                          <a:cs typeface="+mn-cs"/>
                        </a:rPr>
                        <a:t>RETOS EN EL ACCESO A LA JUSTICIA DE LA POBLACIÓN</a:t>
                      </a:r>
                      <a:r>
                        <a:rPr lang="es-MX" sz="1800" b="1" kern="1200" baseline="0" dirty="0" smtClean="0">
                          <a:solidFill>
                            <a:schemeClr val="dk1"/>
                          </a:solidFill>
                          <a:effectLst/>
                          <a:latin typeface="+mn-lt"/>
                          <a:ea typeface="+mn-ea"/>
                          <a:cs typeface="+mn-cs"/>
                        </a:rPr>
                        <a:t> </a:t>
                      </a:r>
                      <a:r>
                        <a:rPr lang="es-MX" sz="1800" b="1" kern="1200" dirty="0" smtClean="0">
                          <a:solidFill>
                            <a:schemeClr val="dk1"/>
                          </a:solidFill>
                          <a:effectLst/>
                          <a:latin typeface="+mn-lt"/>
                          <a:ea typeface="+mn-ea"/>
                          <a:cs typeface="+mn-cs"/>
                        </a:rPr>
                        <a:t>MIGRANTE Y SUJETA DE PROTECCIÓN INTERNACIONAL. </a:t>
                      </a:r>
                    </a:p>
                    <a:p>
                      <a:pPr algn="ctr" fontAlgn="ctr"/>
                      <a:endParaRPr lang="es-MX" sz="1800" b="1" i="0" u="none" strike="noStrike" kern="1200" dirty="0" smtClean="0">
                        <a:solidFill>
                          <a:schemeClr val="dk1"/>
                        </a:solidFill>
                        <a:effectLst/>
                        <a:latin typeface="+mn-lt"/>
                        <a:ea typeface="+mn-ea"/>
                        <a:cs typeface="+mn-cs"/>
                      </a:endParaRPr>
                    </a:p>
                    <a:p>
                      <a:pPr algn="r" fontAlgn="ctr"/>
                      <a:r>
                        <a:rPr lang="es-MX" sz="1800" b="0" i="0" u="none" strike="noStrike" kern="1200" dirty="0" smtClean="0">
                          <a:solidFill>
                            <a:schemeClr val="dk1"/>
                          </a:solidFill>
                          <a:effectLst/>
                          <a:latin typeface="+mn-lt"/>
                          <a:ea typeface="+mn-ea"/>
                          <a:cs typeface="+mn-cs"/>
                        </a:rPr>
                        <a:t>13 de mayo de 2015,</a:t>
                      </a:r>
                      <a:r>
                        <a:rPr lang="es-MX" sz="2000" b="0" i="0" u="none" strike="noStrike" kern="1200" dirty="0" smtClean="0">
                          <a:solidFill>
                            <a:schemeClr val="dk1"/>
                          </a:solidFill>
                          <a:effectLst/>
                          <a:latin typeface="+mn-lt"/>
                          <a:ea typeface="+mn-ea"/>
                          <a:cs typeface="+mn-cs"/>
                        </a:rPr>
                        <a:t> El Salvador. </a:t>
                      </a:r>
                      <a:endParaRPr lang="es-MX" sz="2000" b="0" i="0" u="none" strike="noStrike" dirty="0">
                        <a:solidFill>
                          <a:schemeClr val="accent3">
                            <a:lumMod val="50000"/>
                          </a:schemeClr>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1937358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dirty="0" smtClean="0">
                <a:solidFill>
                  <a:schemeClr val="accent3">
                    <a:lumMod val="75000"/>
                  </a:schemeClr>
                </a:solidFill>
              </a:rPr>
              <a:t>Médicos Sin Fronteras 2014</a:t>
            </a:r>
            <a:endParaRPr lang="es-MX" sz="3600" b="1" dirty="0">
              <a:solidFill>
                <a:schemeClr val="accent3">
                  <a:lumMod val="75000"/>
                </a:schemeClr>
              </a:solidFill>
            </a:endParaRPr>
          </a:p>
        </p:txBody>
      </p:sp>
      <p:sp>
        <p:nvSpPr>
          <p:cNvPr id="3" name="2 Marcador de contenido"/>
          <p:cNvSpPr>
            <a:spLocks noGrp="1"/>
          </p:cNvSpPr>
          <p:nvPr>
            <p:ph idx="1"/>
          </p:nvPr>
        </p:nvSpPr>
        <p:spPr/>
        <p:txBody>
          <a:bodyPr/>
          <a:lstStyle/>
          <a:p>
            <a:endParaRPr lang="es-MX"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57608"/>
            <a:ext cx="6830091"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958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1390" y="1916832"/>
            <a:ext cx="4348642" cy="307777"/>
          </a:xfrm>
          <a:prstGeom prst="rect">
            <a:avLst/>
          </a:prstGeom>
          <a:noFill/>
        </p:spPr>
        <p:txBody>
          <a:bodyPr wrap="square" rtlCol="0">
            <a:spAutoFit/>
          </a:bodyPr>
          <a:lstStyle/>
          <a:p>
            <a:pPr algn="just"/>
            <a:r>
              <a:rPr lang="es-MX" sz="1400" dirty="0" smtClean="0">
                <a:solidFill>
                  <a:schemeClr val="bg1">
                    <a:lumMod val="50000"/>
                  </a:schemeClr>
                </a:solidFill>
              </a:rPr>
              <a:t>-</a:t>
            </a:r>
            <a:endParaRPr lang="es-MX" dirty="0"/>
          </a:p>
        </p:txBody>
      </p:sp>
      <p:sp>
        <p:nvSpPr>
          <p:cNvPr id="2" name="1 Título"/>
          <p:cNvSpPr>
            <a:spLocks noGrp="1"/>
          </p:cNvSpPr>
          <p:nvPr>
            <p:ph type="title"/>
          </p:nvPr>
        </p:nvSpPr>
        <p:spPr>
          <a:xfrm>
            <a:off x="457200" y="274638"/>
            <a:ext cx="7067128" cy="1143000"/>
          </a:xfrm>
        </p:spPr>
        <p:txBody>
          <a:bodyPr>
            <a:noAutofit/>
          </a:bodyPr>
          <a:lstStyle/>
          <a:p>
            <a:endParaRPr lang="es-MX" sz="2400" b="1" dirty="0">
              <a:solidFill>
                <a:schemeClr val="accent3">
                  <a:lumMod val="50000"/>
                </a:schemeClr>
              </a:solidFill>
            </a:endParaRPr>
          </a:p>
        </p:txBody>
      </p:sp>
      <p:sp>
        <p:nvSpPr>
          <p:cNvPr id="5" name="4 Marcador de contenido"/>
          <p:cNvSpPr>
            <a:spLocks noGrp="1"/>
          </p:cNvSpPr>
          <p:nvPr>
            <p:ph idx="1"/>
          </p:nvPr>
        </p:nvSpPr>
        <p:spPr/>
        <p:txBody>
          <a:bodyPr/>
          <a:lstStyle/>
          <a:p>
            <a:endParaRPr lang="es-MX"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7344816"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178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1390" y="1916832"/>
            <a:ext cx="4348642" cy="307777"/>
          </a:xfrm>
          <a:prstGeom prst="rect">
            <a:avLst/>
          </a:prstGeom>
          <a:noFill/>
        </p:spPr>
        <p:txBody>
          <a:bodyPr wrap="square" rtlCol="0">
            <a:spAutoFit/>
          </a:bodyPr>
          <a:lstStyle/>
          <a:p>
            <a:pPr algn="just"/>
            <a:r>
              <a:rPr lang="es-MX" sz="1400" dirty="0" smtClean="0">
                <a:solidFill>
                  <a:schemeClr val="bg1">
                    <a:lumMod val="50000"/>
                  </a:schemeClr>
                </a:solidFill>
              </a:rPr>
              <a:t>-</a:t>
            </a:r>
            <a:endParaRPr lang="es-MX" dirty="0"/>
          </a:p>
        </p:txBody>
      </p:sp>
      <p:sp>
        <p:nvSpPr>
          <p:cNvPr id="2" name="1 Título"/>
          <p:cNvSpPr>
            <a:spLocks noGrp="1"/>
          </p:cNvSpPr>
          <p:nvPr>
            <p:ph type="title"/>
          </p:nvPr>
        </p:nvSpPr>
        <p:spPr>
          <a:xfrm>
            <a:off x="457200" y="274638"/>
            <a:ext cx="7067128" cy="1143000"/>
          </a:xfrm>
        </p:spPr>
        <p:txBody>
          <a:bodyPr>
            <a:noAutofit/>
          </a:bodyPr>
          <a:lstStyle/>
          <a:p>
            <a:r>
              <a:rPr lang="es-MX" sz="2400" b="1" dirty="0" smtClean="0">
                <a:solidFill>
                  <a:schemeClr val="accent3">
                    <a:lumMod val="50000"/>
                  </a:schemeClr>
                </a:solidFill>
              </a:rPr>
              <a:t>Obstáculos para acceder a la justicia</a:t>
            </a:r>
            <a:endParaRPr lang="es-MX" sz="2400" b="1" dirty="0">
              <a:solidFill>
                <a:schemeClr val="accent3">
                  <a:lumMod val="50000"/>
                </a:schemeClr>
              </a:solidFill>
            </a:endParaRPr>
          </a:p>
        </p:txBody>
      </p:sp>
      <p:sp>
        <p:nvSpPr>
          <p:cNvPr id="3" name="2 Marcador de contenido"/>
          <p:cNvSpPr>
            <a:spLocks noGrp="1"/>
          </p:cNvSpPr>
          <p:nvPr>
            <p:ph idx="1"/>
          </p:nvPr>
        </p:nvSpPr>
        <p:spPr/>
        <p:txBody>
          <a:bodyPr>
            <a:normAutofit/>
          </a:bodyPr>
          <a:lstStyle/>
          <a:p>
            <a:pPr algn="just">
              <a:buFont typeface="Arial" charset="0"/>
              <a:buChar char="•"/>
            </a:pPr>
            <a:r>
              <a:rPr lang="es-MX" sz="2800" dirty="0" smtClean="0"/>
              <a:t>Uso de eufemismos en el tema migratorio</a:t>
            </a:r>
          </a:p>
          <a:p>
            <a:pPr algn="just">
              <a:buFont typeface="Arial" charset="0"/>
              <a:buChar char="•"/>
            </a:pPr>
            <a:r>
              <a:rPr lang="es-MX" sz="2800" dirty="0" smtClean="0"/>
              <a:t>Criminalización de la migración irregular</a:t>
            </a:r>
          </a:p>
          <a:p>
            <a:pPr algn="just">
              <a:buFont typeface="Arial" charset="0"/>
              <a:buChar char="•"/>
            </a:pPr>
            <a:r>
              <a:rPr lang="es-MX" sz="2800" dirty="0"/>
              <a:t>C</a:t>
            </a:r>
            <a:r>
              <a:rPr lang="es-MX" sz="2800" dirty="0" smtClean="0"/>
              <a:t>arencia </a:t>
            </a:r>
            <a:r>
              <a:rPr lang="es-MX" sz="2800" dirty="0"/>
              <a:t>de recursos para contratar servicios de defensoría o para costear los gastos derivados de un </a:t>
            </a:r>
            <a:r>
              <a:rPr lang="es-MX" sz="2800" dirty="0" smtClean="0"/>
              <a:t>juicio</a:t>
            </a:r>
          </a:p>
          <a:p>
            <a:pPr algn="just">
              <a:buFont typeface="Arial" charset="0"/>
              <a:buChar char="•"/>
            </a:pPr>
            <a:r>
              <a:rPr lang="es-MX" sz="2800" dirty="0"/>
              <a:t>T</a:t>
            </a:r>
            <a:r>
              <a:rPr lang="es-MX" sz="2800" dirty="0" smtClean="0"/>
              <a:t>emor </a:t>
            </a:r>
            <a:r>
              <a:rPr lang="es-MX" sz="2800" dirty="0"/>
              <a:t>a ser detenidos y posteriormente deportados o sufrir represalias de sus </a:t>
            </a:r>
            <a:r>
              <a:rPr lang="es-MX" sz="2800" dirty="0" smtClean="0"/>
              <a:t>victimarios</a:t>
            </a:r>
          </a:p>
          <a:p>
            <a:pPr algn="just">
              <a:buFont typeface="Arial" charset="0"/>
              <a:buChar char="•"/>
            </a:pPr>
            <a:r>
              <a:rPr lang="es-MX" sz="2800" dirty="0"/>
              <a:t>F</a:t>
            </a:r>
            <a:r>
              <a:rPr lang="es-MX" sz="2800" dirty="0" smtClean="0"/>
              <a:t>alta </a:t>
            </a:r>
            <a:r>
              <a:rPr lang="es-MX" sz="2800" dirty="0"/>
              <a:t>de tiempo para dar seguimiento a las denuncias por la propia movilidad (tránsito)</a:t>
            </a:r>
          </a:p>
        </p:txBody>
      </p:sp>
    </p:spTree>
    <p:extLst>
      <p:ext uri="{BB962C8B-B14F-4D97-AF65-F5344CB8AC3E}">
        <p14:creationId xmlns:p14="http://schemas.microsoft.com/office/powerpoint/2010/main" val="3353182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1390" y="1916832"/>
            <a:ext cx="4348642" cy="307777"/>
          </a:xfrm>
          <a:prstGeom prst="rect">
            <a:avLst/>
          </a:prstGeom>
          <a:noFill/>
        </p:spPr>
        <p:txBody>
          <a:bodyPr wrap="square" rtlCol="0">
            <a:spAutoFit/>
          </a:bodyPr>
          <a:lstStyle/>
          <a:p>
            <a:pPr algn="just"/>
            <a:r>
              <a:rPr lang="es-MX" sz="1400" dirty="0" smtClean="0">
                <a:solidFill>
                  <a:schemeClr val="bg1">
                    <a:lumMod val="50000"/>
                  </a:schemeClr>
                </a:solidFill>
              </a:rPr>
              <a:t>-</a:t>
            </a:r>
            <a:endParaRPr lang="es-MX" dirty="0"/>
          </a:p>
        </p:txBody>
      </p:sp>
      <p:sp>
        <p:nvSpPr>
          <p:cNvPr id="2" name="1 Título"/>
          <p:cNvSpPr>
            <a:spLocks noGrp="1"/>
          </p:cNvSpPr>
          <p:nvPr>
            <p:ph type="title"/>
          </p:nvPr>
        </p:nvSpPr>
        <p:spPr>
          <a:xfrm>
            <a:off x="457200" y="274638"/>
            <a:ext cx="7067128" cy="1143000"/>
          </a:xfrm>
        </p:spPr>
        <p:txBody>
          <a:bodyPr>
            <a:noAutofit/>
          </a:bodyPr>
          <a:lstStyle/>
          <a:p>
            <a:r>
              <a:rPr lang="es-MX" sz="2400" b="1" dirty="0" smtClean="0">
                <a:solidFill>
                  <a:schemeClr val="accent3">
                    <a:lumMod val="50000"/>
                  </a:schemeClr>
                </a:solidFill>
              </a:rPr>
              <a:t>Retos en el acceso a la justicia</a:t>
            </a:r>
            <a:endParaRPr lang="es-MX" sz="2400" b="1" dirty="0">
              <a:solidFill>
                <a:schemeClr val="accent3">
                  <a:lumMod val="50000"/>
                </a:schemeClr>
              </a:solidFill>
            </a:endParaRPr>
          </a:p>
        </p:txBody>
      </p:sp>
      <p:sp>
        <p:nvSpPr>
          <p:cNvPr id="3" name="2 Marcador de contenido"/>
          <p:cNvSpPr>
            <a:spLocks noGrp="1"/>
          </p:cNvSpPr>
          <p:nvPr>
            <p:ph idx="1"/>
          </p:nvPr>
        </p:nvSpPr>
        <p:spPr>
          <a:xfrm>
            <a:off x="502902" y="1772816"/>
            <a:ext cx="8229600" cy="4525963"/>
          </a:xfrm>
        </p:spPr>
        <p:txBody>
          <a:bodyPr>
            <a:normAutofit fontScale="85000" lnSpcReduction="20000"/>
          </a:bodyPr>
          <a:lstStyle/>
          <a:p>
            <a:pPr lvl="0" algn="just"/>
            <a:r>
              <a:rPr lang="es-ES" sz="2800" dirty="0"/>
              <a:t>Garantizar el acceso a defensores de oficio para las personas migrantes y sujetas de protección internacional lo mismo en procesos penales que en administrativos, como los procedimientos de reconocimiento de la condición de refugiado.</a:t>
            </a:r>
            <a:endParaRPr lang="es-MX" sz="2800" dirty="0"/>
          </a:p>
          <a:p>
            <a:pPr lvl="0" algn="just"/>
            <a:r>
              <a:rPr lang="es-MX" sz="2800" dirty="0"/>
              <a:t>Capacitar a los operadores de justicia (procuración, impartición, defensores) en materia migratoria y de asilo, proveerles de herramientas, como Protocolos de Actuación.</a:t>
            </a:r>
          </a:p>
          <a:p>
            <a:pPr lvl="0" algn="just"/>
            <a:r>
              <a:rPr lang="es-MX" sz="2800" dirty="0"/>
              <a:t>Acceso efectivo a una regular estancia mientras se da seguimiento a denuncias y demandas.</a:t>
            </a:r>
          </a:p>
          <a:p>
            <a:pPr lvl="0" algn="just"/>
            <a:r>
              <a:rPr lang="es-MX" sz="2800" dirty="0"/>
              <a:t>Garantizar la protección a testigos y/o víctimas de delito.</a:t>
            </a:r>
          </a:p>
          <a:p>
            <a:pPr lvl="0" algn="just"/>
            <a:r>
              <a:rPr lang="es-MX" sz="2800" dirty="0"/>
              <a:t>Crear condiciones para garantizar el acceso a la justica de manera transnacional</a:t>
            </a:r>
            <a:r>
              <a:rPr lang="es-MX" sz="2800" dirty="0" smtClean="0"/>
              <a:t>.</a:t>
            </a:r>
            <a:endParaRPr lang="es-MX" sz="2800" dirty="0"/>
          </a:p>
        </p:txBody>
      </p:sp>
    </p:spTree>
    <p:extLst>
      <p:ext uri="{BB962C8B-B14F-4D97-AF65-F5344CB8AC3E}">
        <p14:creationId xmlns:p14="http://schemas.microsoft.com/office/powerpoint/2010/main" val="1501830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1390" y="1916832"/>
            <a:ext cx="4348642" cy="307777"/>
          </a:xfrm>
          <a:prstGeom prst="rect">
            <a:avLst/>
          </a:prstGeom>
          <a:noFill/>
        </p:spPr>
        <p:txBody>
          <a:bodyPr wrap="square" rtlCol="0">
            <a:spAutoFit/>
          </a:bodyPr>
          <a:lstStyle/>
          <a:p>
            <a:pPr algn="just"/>
            <a:r>
              <a:rPr lang="es-MX" sz="1400" dirty="0" smtClean="0">
                <a:solidFill>
                  <a:schemeClr val="bg1">
                    <a:lumMod val="50000"/>
                  </a:schemeClr>
                </a:solidFill>
              </a:rPr>
              <a:t>-</a:t>
            </a:r>
            <a:endParaRPr lang="es-MX" dirty="0"/>
          </a:p>
        </p:txBody>
      </p:sp>
      <p:sp>
        <p:nvSpPr>
          <p:cNvPr id="2" name="1 Título"/>
          <p:cNvSpPr>
            <a:spLocks noGrp="1"/>
          </p:cNvSpPr>
          <p:nvPr>
            <p:ph type="title"/>
          </p:nvPr>
        </p:nvSpPr>
        <p:spPr>
          <a:xfrm>
            <a:off x="457200" y="274638"/>
            <a:ext cx="7067128" cy="1143000"/>
          </a:xfrm>
        </p:spPr>
        <p:txBody>
          <a:bodyPr>
            <a:noAutofit/>
          </a:bodyPr>
          <a:lstStyle/>
          <a:p>
            <a:r>
              <a:rPr lang="es-MX" sz="2400" b="1" dirty="0" smtClean="0">
                <a:solidFill>
                  <a:schemeClr val="accent3">
                    <a:lumMod val="50000"/>
                  </a:schemeClr>
                </a:solidFill>
              </a:rPr>
              <a:t>Retos en el acceso a la justicia</a:t>
            </a:r>
            <a:endParaRPr lang="es-MX" sz="2400" b="1" dirty="0">
              <a:solidFill>
                <a:schemeClr val="accent3">
                  <a:lumMod val="50000"/>
                </a:schemeClr>
              </a:solidFill>
            </a:endParaRPr>
          </a:p>
        </p:txBody>
      </p:sp>
      <p:sp>
        <p:nvSpPr>
          <p:cNvPr id="3" name="2 Marcador de contenido"/>
          <p:cNvSpPr>
            <a:spLocks noGrp="1"/>
          </p:cNvSpPr>
          <p:nvPr>
            <p:ph idx="1"/>
          </p:nvPr>
        </p:nvSpPr>
        <p:spPr/>
        <p:txBody>
          <a:bodyPr>
            <a:normAutofit lnSpcReduction="10000"/>
          </a:bodyPr>
          <a:lstStyle/>
          <a:p>
            <a:pPr algn="just"/>
            <a:r>
              <a:rPr lang="es-MX" sz="2800" dirty="0"/>
              <a:t>O</a:t>
            </a:r>
            <a:r>
              <a:rPr lang="es-MX" sz="2800" dirty="0" smtClean="0"/>
              <a:t>portunidad </a:t>
            </a:r>
            <a:r>
              <a:rPr lang="es-MX" sz="2800" dirty="0"/>
              <a:t>única para primar las normas que signifiquen una mayor protección a los derechos humanos de las personas migrantes y sujetas de protección </a:t>
            </a:r>
            <a:r>
              <a:rPr lang="es-MX" sz="2800" dirty="0" smtClean="0"/>
              <a:t>internacional.</a:t>
            </a:r>
          </a:p>
          <a:p>
            <a:pPr algn="just"/>
            <a:r>
              <a:rPr lang="es-MX" sz="2800" dirty="0"/>
              <a:t>S</a:t>
            </a:r>
            <a:r>
              <a:rPr lang="es-MX" sz="2800" dirty="0" smtClean="0"/>
              <a:t>entar </a:t>
            </a:r>
            <a:r>
              <a:rPr lang="es-MX" sz="2800" dirty="0"/>
              <a:t>precedentes que supriman las barreras que actualmente les impiden el acceso efectivo a la </a:t>
            </a:r>
            <a:r>
              <a:rPr lang="es-MX" sz="2800" dirty="0" smtClean="0"/>
              <a:t>justicia.</a:t>
            </a:r>
          </a:p>
          <a:p>
            <a:pPr algn="just"/>
            <a:r>
              <a:rPr lang="es-MX" sz="2800" dirty="0" smtClean="0"/>
              <a:t>Adoptar herramientas que auxilien a los juzgadores en la tarea de impartir justicia en casos que afecten a personas migrantes y sujetas de protección internacional.</a:t>
            </a:r>
            <a:endParaRPr lang="es-MX" sz="2800" dirty="0"/>
          </a:p>
        </p:txBody>
      </p:sp>
    </p:spTree>
    <p:extLst>
      <p:ext uri="{BB962C8B-B14F-4D97-AF65-F5344CB8AC3E}">
        <p14:creationId xmlns:p14="http://schemas.microsoft.com/office/powerpoint/2010/main" val="2073443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1390" y="1916832"/>
            <a:ext cx="4348642" cy="307777"/>
          </a:xfrm>
          <a:prstGeom prst="rect">
            <a:avLst/>
          </a:prstGeom>
          <a:noFill/>
        </p:spPr>
        <p:txBody>
          <a:bodyPr wrap="square" rtlCol="0">
            <a:spAutoFit/>
          </a:bodyPr>
          <a:lstStyle/>
          <a:p>
            <a:pPr algn="just"/>
            <a:r>
              <a:rPr lang="es-MX" sz="1400" dirty="0" smtClean="0">
                <a:solidFill>
                  <a:schemeClr val="bg1">
                    <a:lumMod val="50000"/>
                  </a:schemeClr>
                </a:solidFill>
              </a:rPr>
              <a:t>-</a:t>
            </a:r>
            <a:endParaRPr lang="es-MX" dirty="0"/>
          </a:p>
        </p:txBody>
      </p:sp>
      <p:sp>
        <p:nvSpPr>
          <p:cNvPr id="2" name="1 Título"/>
          <p:cNvSpPr>
            <a:spLocks noGrp="1"/>
          </p:cNvSpPr>
          <p:nvPr>
            <p:ph type="title"/>
          </p:nvPr>
        </p:nvSpPr>
        <p:spPr>
          <a:xfrm>
            <a:off x="457200" y="274638"/>
            <a:ext cx="7067128" cy="1143000"/>
          </a:xfrm>
        </p:spPr>
        <p:txBody>
          <a:bodyPr>
            <a:noAutofit/>
          </a:bodyPr>
          <a:lstStyle/>
          <a:p>
            <a:endParaRPr lang="es-MX" sz="2400" b="1" dirty="0">
              <a:solidFill>
                <a:schemeClr val="accent3">
                  <a:lumMod val="50000"/>
                </a:schemeClr>
              </a:solidFill>
            </a:endParaRPr>
          </a:p>
        </p:txBody>
      </p:sp>
      <p:sp>
        <p:nvSpPr>
          <p:cNvPr id="3" name="2 Marcador de contenido"/>
          <p:cNvSpPr>
            <a:spLocks noGrp="1"/>
          </p:cNvSpPr>
          <p:nvPr>
            <p:ph idx="1"/>
          </p:nvPr>
        </p:nvSpPr>
        <p:spPr/>
        <p:txBody>
          <a:bodyPr>
            <a:normAutofit/>
          </a:bodyPr>
          <a:lstStyle/>
          <a:p>
            <a:pPr marL="0" indent="0">
              <a:buNone/>
            </a:pPr>
            <a:endParaRPr lang="es-MX"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390" y="1268760"/>
            <a:ext cx="8485795" cy="408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920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1390" y="1916832"/>
            <a:ext cx="4348642" cy="307777"/>
          </a:xfrm>
          <a:prstGeom prst="rect">
            <a:avLst/>
          </a:prstGeom>
          <a:noFill/>
        </p:spPr>
        <p:txBody>
          <a:bodyPr wrap="square" rtlCol="0">
            <a:spAutoFit/>
          </a:bodyPr>
          <a:lstStyle/>
          <a:p>
            <a:pPr algn="just"/>
            <a:r>
              <a:rPr lang="es-MX" sz="1400" dirty="0" smtClean="0">
                <a:solidFill>
                  <a:schemeClr val="bg1">
                    <a:lumMod val="50000"/>
                  </a:schemeClr>
                </a:solidFill>
              </a:rPr>
              <a:t>-</a:t>
            </a:r>
            <a:endParaRPr lang="es-MX" dirty="0"/>
          </a:p>
        </p:txBody>
      </p:sp>
      <p:sp>
        <p:nvSpPr>
          <p:cNvPr id="2" name="1 Título"/>
          <p:cNvSpPr>
            <a:spLocks noGrp="1"/>
          </p:cNvSpPr>
          <p:nvPr>
            <p:ph type="title"/>
          </p:nvPr>
        </p:nvSpPr>
        <p:spPr>
          <a:xfrm>
            <a:off x="457200" y="274638"/>
            <a:ext cx="7067128" cy="1143000"/>
          </a:xfrm>
        </p:spPr>
        <p:txBody>
          <a:bodyPr>
            <a:noAutofit/>
          </a:bodyPr>
          <a:lstStyle/>
          <a:p>
            <a:endParaRPr lang="es-MX" sz="2400" b="1" dirty="0">
              <a:solidFill>
                <a:schemeClr val="accent3">
                  <a:lumMod val="50000"/>
                </a:schemeClr>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363790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980728"/>
            <a:ext cx="4195248" cy="541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999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1390" y="1916832"/>
            <a:ext cx="4348642" cy="307777"/>
          </a:xfrm>
          <a:prstGeom prst="rect">
            <a:avLst/>
          </a:prstGeom>
          <a:noFill/>
        </p:spPr>
        <p:txBody>
          <a:bodyPr wrap="square" rtlCol="0">
            <a:spAutoFit/>
          </a:bodyPr>
          <a:lstStyle/>
          <a:p>
            <a:pPr algn="just"/>
            <a:r>
              <a:rPr lang="es-MX" sz="1400" dirty="0" smtClean="0">
                <a:solidFill>
                  <a:schemeClr val="bg1">
                    <a:lumMod val="50000"/>
                  </a:schemeClr>
                </a:solidFill>
              </a:rPr>
              <a:t>-</a:t>
            </a:r>
            <a:endParaRPr lang="es-MX" dirty="0"/>
          </a:p>
        </p:txBody>
      </p:sp>
      <p:sp>
        <p:nvSpPr>
          <p:cNvPr id="2" name="1 Título"/>
          <p:cNvSpPr>
            <a:spLocks noGrp="1"/>
          </p:cNvSpPr>
          <p:nvPr>
            <p:ph type="title"/>
          </p:nvPr>
        </p:nvSpPr>
        <p:spPr>
          <a:xfrm>
            <a:off x="457200" y="274638"/>
            <a:ext cx="7067128" cy="1143000"/>
          </a:xfrm>
        </p:spPr>
        <p:txBody>
          <a:bodyPr>
            <a:noAutofit/>
          </a:bodyPr>
          <a:lstStyle/>
          <a:p>
            <a:endParaRPr lang="es-MX" sz="2400" b="1" dirty="0">
              <a:solidFill>
                <a:schemeClr val="accent3">
                  <a:lumMod val="50000"/>
                </a:scheme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7777"/>
            <a:ext cx="9355825" cy="6713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839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1390" y="1916832"/>
            <a:ext cx="4348642" cy="307777"/>
          </a:xfrm>
          <a:prstGeom prst="rect">
            <a:avLst/>
          </a:prstGeom>
          <a:noFill/>
        </p:spPr>
        <p:txBody>
          <a:bodyPr wrap="square" rtlCol="0">
            <a:spAutoFit/>
          </a:bodyPr>
          <a:lstStyle/>
          <a:p>
            <a:pPr algn="just"/>
            <a:r>
              <a:rPr lang="es-MX" sz="1400" dirty="0" smtClean="0">
                <a:solidFill>
                  <a:schemeClr val="bg1">
                    <a:lumMod val="50000"/>
                  </a:schemeClr>
                </a:solidFill>
              </a:rPr>
              <a:t>-</a:t>
            </a:r>
            <a:endParaRPr lang="es-MX" dirty="0"/>
          </a:p>
        </p:txBody>
      </p:sp>
      <p:sp>
        <p:nvSpPr>
          <p:cNvPr id="2" name="1 Título"/>
          <p:cNvSpPr>
            <a:spLocks noGrp="1"/>
          </p:cNvSpPr>
          <p:nvPr>
            <p:ph type="title"/>
          </p:nvPr>
        </p:nvSpPr>
        <p:spPr>
          <a:xfrm>
            <a:off x="457200" y="274638"/>
            <a:ext cx="7067128" cy="1143000"/>
          </a:xfrm>
        </p:spPr>
        <p:txBody>
          <a:bodyPr>
            <a:noAutofit/>
          </a:bodyPr>
          <a:lstStyle/>
          <a:p>
            <a:r>
              <a:rPr lang="es-MX" sz="2400" b="1" dirty="0" smtClean="0">
                <a:solidFill>
                  <a:schemeClr val="accent3">
                    <a:lumMod val="50000"/>
                  </a:schemeClr>
                </a:solidFill>
              </a:rPr>
              <a:t>Construcción del Protocolo</a:t>
            </a:r>
            <a:endParaRPr lang="es-MX" sz="2400" b="1" dirty="0">
              <a:solidFill>
                <a:schemeClr val="accent3">
                  <a:lumMod val="50000"/>
                </a:schemeClr>
              </a:solidFill>
            </a:endParaRPr>
          </a:p>
        </p:txBody>
      </p:sp>
      <p:sp>
        <p:nvSpPr>
          <p:cNvPr id="3" name="2 Marcador de contenido"/>
          <p:cNvSpPr>
            <a:spLocks noGrp="1"/>
          </p:cNvSpPr>
          <p:nvPr>
            <p:ph idx="1"/>
          </p:nvPr>
        </p:nvSpPr>
        <p:spPr/>
        <p:txBody>
          <a:bodyPr>
            <a:normAutofit lnSpcReduction="10000"/>
          </a:bodyPr>
          <a:lstStyle/>
          <a:p>
            <a:pPr algn="just"/>
            <a:r>
              <a:rPr lang="es-MX" altLang="es-MX" sz="3000" dirty="0">
                <a:latin typeface="Calibri" pitchFamily="34" charset="0"/>
                <a:ea typeface="Calibri" pitchFamily="34" charset="0"/>
                <a:cs typeface="Calibri" pitchFamily="34" charset="0"/>
              </a:rPr>
              <a:t>Coordinado por Sin Fronteras</a:t>
            </a:r>
          </a:p>
          <a:p>
            <a:pPr algn="just"/>
            <a:r>
              <a:rPr lang="es-MX" altLang="es-MX" sz="3000" b="1" dirty="0">
                <a:latin typeface="Calibri" pitchFamily="34" charset="0"/>
                <a:ea typeface="Calibri" pitchFamily="34" charset="0"/>
                <a:cs typeface="Calibri" pitchFamily="34" charset="0"/>
              </a:rPr>
              <a:t>Consejo asesor Integrado por: </a:t>
            </a:r>
            <a:r>
              <a:rPr lang="es-MX" altLang="es-MX" sz="3000" dirty="0">
                <a:latin typeface="Calibri" pitchFamily="34" charset="0"/>
                <a:ea typeface="Calibri" pitchFamily="34" charset="0"/>
                <a:cs typeface="Calibri" pitchFamily="34" charset="0"/>
              </a:rPr>
              <a:t>Décimo Cuarto Tribunal Colegiado en Materia Administrativa del Primer Circuito del PJF en México, la Unidad Legal Regional del Buró de las Américas del ACNUR (Costa Rica), Relatoría sobre los Derechos de los Migrantes de la CIDH. Centro de Estudios Legales y Sociales (CELS-Argentina), Centro de Investigaciones y Docencia Económica (CIDE) y especialistas del Patronato de Sin Fronteras.   </a:t>
            </a:r>
          </a:p>
          <a:p>
            <a:endParaRPr lang="es-MX" dirty="0"/>
          </a:p>
        </p:txBody>
      </p:sp>
    </p:spTree>
    <p:extLst>
      <p:ext uri="{BB962C8B-B14F-4D97-AF65-F5344CB8AC3E}">
        <p14:creationId xmlns:p14="http://schemas.microsoft.com/office/powerpoint/2010/main" val="2055266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b="1" dirty="0" smtClean="0">
                <a:solidFill>
                  <a:schemeClr val="accent3">
                    <a:lumMod val="75000"/>
                  </a:schemeClr>
                </a:solidFill>
              </a:rPr>
              <a:t>Estructura del Protocolo/Justificación</a:t>
            </a:r>
            <a:endParaRPr lang="es-MX" sz="2800" b="1" dirty="0">
              <a:solidFill>
                <a:schemeClr val="accent3">
                  <a:lumMod val="75000"/>
                </a:schemeClr>
              </a:solidFill>
            </a:endParaRPr>
          </a:p>
        </p:txBody>
      </p:sp>
      <p:sp>
        <p:nvSpPr>
          <p:cNvPr id="3" name="2 Marcador de contenido"/>
          <p:cNvSpPr>
            <a:spLocks noGrp="1"/>
          </p:cNvSpPr>
          <p:nvPr>
            <p:ph idx="1"/>
          </p:nvPr>
        </p:nvSpPr>
        <p:spPr/>
        <p:txBody>
          <a:bodyPr>
            <a:normAutofit/>
          </a:bodyPr>
          <a:lstStyle/>
          <a:p>
            <a:pPr algn="just"/>
            <a:endParaRPr lang="es-ES_tradnl" altLang="es-MX" sz="2400" dirty="0" smtClean="0">
              <a:latin typeface="Calibri" pitchFamily="34" charset="0"/>
              <a:ea typeface="Calibri" pitchFamily="34" charset="0"/>
              <a:cs typeface="Calibri" pitchFamily="34" charset="0"/>
            </a:endParaRPr>
          </a:p>
          <a:p>
            <a:pPr algn="just"/>
            <a:r>
              <a:rPr lang="es-ES_tradnl" altLang="es-MX" sz="2400" dirty="0" smtClean="0">
                <a:latin typeface="Calibri" pitchFamily="34" charset="0"/>
                <a:ea typeface="Calibri" pitchFamily="34" charset="0"/>
                <a:cs typeface="Calibri" pitchFamily="34" charset="0"/>
              </a:rPr>
              <a:t>El </a:t>
            </a:r>
            <a:r>
              <a:rPr lang="es-ES_tradnl" altLang="es-MX" sz="2400" dirty="0">
                <a:latin typeface="Calibri" pitchFamily="34" charset="0"/>
                <a:ea typeface="Calibri" pitchFamily="34" charset="0"/>
                <a:cs typeface="Calibri" pitchFamily="34" charset="0"/>
              </a:rPr>
              <a:t>protocolo inicia con una </a:t>
            </a:r>
            <a:r>
              <a:rPr lang="es-ES_tradnl" altLang="es-MX" sz="2400" b="1" dirty="0">
                <a:latin typeface="Calibri" pitchFamily="34" charset="0"/>
                <a:ea typeface="Calibri" pitchFamily="34" charset="0"/>
                <a:cs typeface="Calibri" pitchFamily="34" charset="0"/>
              </a:rPr>
              <a:t>justificación</a:t>
            </a:r>
            <a:r>
              <a:rPr lang="es-ES_tradnl" altLang="es-MX" sz="2400" dirty="0">
                <a:latin typeface="Calibri" pitchFamily="34" charset="0"/>
                <a:ea typeface="Calibri" pitchFamily="34" charset="0"/>
                <a:cs typeface="Calibri" pitchFamily="34" charset="0"/>
              </a:rPr>
              <a:t> en la que se explica la importancia de la migración como una característica inherente a la especie humana y la dificultad que genera en México al darse las cuatro dimensiones de la migración, se realiza una exposición sobre los cambios legislativos más reciente y la oportunidad que se abre para el Poder Judicial con la reforma constitucional en materia de amparo y derechos humanos.</a:t>
            </a:r>
            <a:endParaRPr lang="es-MX" altLang="es-MX" sz="2400" dirty="0">
              <a:latin typeface="Calibri" pitchFamily="34" charset="0"/>
              <a:ea typeface="Calibri" pitchFamily="34" charset="0"/>
              <a:cs typeface="Calibri" pitchFamily="34" charset="0"/>
            </a:endParaRPr>
          </a:p>
          <a:p>
            <a:endParaRPr lang="es-MX" dirty="0"/>
          </a:p>
        </p:txBody>
      </p:sp>
    </p:spTree>
    <p:extLst>
      <p:ext uri="{BB962C8B-B14F-4D97-AF65-F5344CB8AC3E}">
        <p14:creationId xmlns:p14="http://schemas.microsoft.com/office/powerpoint/2010/main" val="138110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33582"/>
            <a:ext cx="9143999" cy="6891582"/>
          </a:xfrm>
        </p:spPr>
      </p:pic>
    </p:spTree>
    <p:extLst>
      <p:ext uri="{BB962C8B-B14F-4D97-AF65-F5344CB8AC3E}">
        <p14:creationId xmlns:p14="http://schemas.microsoft.com/office/powerpoint/2010/main" val="4255091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altLang="es-MX" sz="2000" b="1" dirty="0">
                <a:solidFill>
                  <a:schemeClr val="accent3">
                    <a:lumMod val="75000"/>
                  </a:schemeClr>
                </a:solidFill>
                <a:latin typeface="Calibri" pitchFamily="34" charset="0"/>
                <a:ea typeface="Calibri" pitchFamily="34" charset="0"/>
                <a:cs typeface="Calibri" pitchFamily="34" charset="0"/>
              </a:rPr>
              <a:t>Estructura del Protocolo/Situación general de las personas migrantes y sujetas de protección internacional</a:t>
            </a:r>
            <a:endParaRPr lang="es-MX" sz="2000" dirty="0">
              <a:solidFill>
                <a:schemeClr val="accent3">
                  <a:lumMod val="75000"/>
                </a:schemeClr>
              </a:solidFill>
            </a:endParaRPr>
          </a:p>
        </p:txBody>
      </p:sp>
      <p:sp>
        <p:nvSpPr>
          <p:cNvPr id="3" name="2 Marcador de contenido"/>
          <p:cNvSpPr>
            <a:spLocks noGrp="1"/>
          </p:cNvSpPr>
          <p:nvPr>
            <p:ph idx="1"/>
          </p:nvPr>
        </p:nvSpPr>
        <p:spPr/>
        <p:txBody>
          <a:bodyPr>
            <a:normAutofit fontScale="92500" lnSpcReduction="10000"/>
          </a:bodyPr>
          <a:lstStyle/>
          <a:p>
            <a:pPr algn="just"/>
            <a:r>
              <a:rPr lang="es-ES_tradnl" altLang="es-MX" sz="2800" dirty="0">
                <a:latin typeface="Calibri" pitchFamily="34" charset="0"/>
                <a:ea typeface="Calibri" pitchFamily="34" charset="0"/>
                <a:cs typeface="Calibri" pitchFamily="34" charset="0"/>
              </a:rPr>
              <a:t>A continuación se aborda la </a:t>
            </a:r>
            <a:r>
              <a:rPr lang="es-ES_tradnl" altLang="es-MX" sz="2800" b="1" dirty="0">
                <a:latin typeface="Calibri" pitchFamily="34" charset="0"/>
                <a:ea typeface="Calibri" pitchFamily="34" charset="0"/>
                <a:cs typeface="Calibri" pitchFamily="34" charset="0"/>
              </a:rPr>
              <a:t>descripción de la situación general de las personas  migrantes y sujetas de protección internacional</a:t>
            </a:r>
            <a:r>
              <a:rPr lang="es-ES_tradnl" altLang="es-MX" sz="2800" dirty="0">
                <a:latin typeface="Calibri" pitchFamily="34" charset="0"/>
                <a:ea typeface="Calibri" pitchFamily="34" charset="0"/>
                <a:cs typeface="Calibri" pitchFamily="34" charset="0"/>
              </a:rPr>
              <a:t>, se explica que la migración se da de manera heterogénea por lo que no se puede esperar dar un mismo tratamiento para todas las personas extranjeras, también se abordan las razones por las que las personas deciden dejar sus países de origen, la dificultad con la que cuentan para denunciar violaciones a derechos humanos en México y la tendencia mundial al endurecimiento de las políticas migratorias y la vinculación del tema con el de seguridad nacional.</a:t>
            </a:r>
            <a:endParaRPr lang="es-MX" altLang="es-MX" sz="2800" dirty="0">
              <a:latin typeface="Calibri" pitchFamily="34" charset="0"/>
              <a:ea typeface="Calibri" pitchFamily="34" charset="0"/>
              <a:cs typeface="Calibri" pitchFamily="34" charset="0"/>
            </a:endParaRPr>
          </a:p>
          <a:p>
            <a:endParaRPr lang="es-MX" dirty="0"/>
          </a:p>
        </p:txBody>
      </p:sp>
    </p:spTree>
    <p:extLst>
      <p:ext uri="{BB962C8B-B14F-4D97-AF65-F5344CB8AC3E}">
        <p14:creationId xmlns:p14="http://schemas.microsoft.com/office/powerpoint/2010/main" val="80917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b="1" dirty="0" smtClean="0">
                <a:solidFill>
                  <a:schemeClr val="accent3">
                    <a:lumMod val="75000"/>
                  </a:schemeClr>
                </a:solidFill>
              </a:rPr>
              <a:t>Estructura del Protocolo/Objetivo</a:t>
            </a:r>
            <a:endParaRPr lang="es-MX" sz="3200" b="1" dirty="0">
              <a:solidFill>
                <a:schemeClr val="accent3">
                  <a:lumMod val="75000"/>
                </a:schemeClr>
              </a:solidFill>
            </a:endParaRPr>
          </a:p>
        </p:txBody>
      </p:sp>
      <p:sp>
        <p:nvSpPr>
          <p:cNvPr id="3" name="2 Marcador de contenido"/>
          <p:cNvSpPr>
            <a:spLocks noGrp="1"/>
          </p:cNvSpPr>
          <p:nvPr>
            <p:ph idx="1"/>
          </p:nvPr>
        </p:nvSpPr>
        <p:spPr/>
        <p:txBody>
          <a:bodyPr>
            <a:normAutofit fontScale="92500" lnSpcReduction="10000"/>
          </a:bodyPr>
          <a:lstStyle/>
          <a:p>
            <a:pPr algn="just"/>
            <a:r>
              <a:rPr lang="es-ES_tradnl" altLang="es-MX" sz="2800" dirty="0">
                <a:latin typeface="Calibri" pitchFamily="34" charset="0"/>
                <a:ea typeface="Calibri" pitchFamily="34" charset="0"/>
                <a:cs typeface="Calibri" pitchFamily="34" charset="0"/>
              </a:rPr>
              <a:t>Proporcionar las reglas de actuación para garantizar el respeto de los derechos humanos de las personas migrantes y sujetas de protección internacional, así como los principios y principales instrumentos jurídicos que les aseguren mayor protección posible. Busca coadyuvar en la emisión de criterios jurisprudenciales con enfoque de derechos humanos  que </a:t>
            </a:r>
            <a:r>
              <a:rPr lang="es-ES_tradnl" altLang="es-MX" sz="2800" i="1" dirty="0">
                <a:latin typeface="Calibri" pitchFamily="34" charset="0"/>
                <a:ea typeface="Calibri" pitchFamily="34" charset="0"/>
                <a:cs typeface="Calibri" pitchFamily="34" charset="0"/>
              </a:rPr>
              <a:t>consoliden el cambio de paradigma de aquel que criminaliza a la migración por el que reconoce a esta población como sujetas de derecho</a:t>
            </a:r>
            <a:r>
              <a:rPr lang="es-ES_tradnl" altLang="es-MX" sz="2800" dirty="0">
                <a:latin typeface="Calibri" pitchFamily="34" charset="0"/>
                <a:ea typeface="Calibri" pitchFamily="34" charset="0"/>
                <a:cs typeface="Calibri" pitchFamily="34" charset="0"/>
              </a:rPr>
              <a:t>. </a:t>
            </a:r>
          </a:p>
          <a:p>
            <a:pPr algn="just"/>
            <a:r>
              <a:rPr lang="es-ES_tradnl" altLang="es-MX" sz="2800" dirty="0">
                <a:latin typeface="Calibri" pitchFamily="34" charset="0"/>
                <a:ea typeface="Calibri" pitchFamily="34" charset="0"/>
                <a:cs typeface="Calibri" pitchFamily="34" charset="0"/>
              </a:rPr>
              <a:t>Posteriormente se incluye el glosario de los términos más utilizados en materia migratoria.</a:t>
            </a:r>
            <a:endParaRPr lang="es-MX" altLang="es-MX" sz="2800" dirty="0">
              <a:latin typeface="Calibri" pitchFamily="34" charset="0"/>
              <a:ea typeface="Calibri" pitchFamily="34" charset="0"/>
              <a:cs typeface="Calibri" pitchFamily="34" charset="0"/>
            </a:endParaRPr>
          </a:p>
          <a:p>
            <a:endParaRPr lang="es-MX" dirty="0"/>
          </a:p>
        </p:txBody>
      </p:sp>
    </p:spTree>
    <p:extLst>
      <p:ext uri="{BB962C8B-B14F-4D97-AF65-F5344CB8AC3E}">
        <p14:creationId xmlns:p14="http://schemas.microsoft.com/office/powerpoint/2010/main" val="3165278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b="1" dirty="0" smtClean="0">
                <a:solidFill>
                  <a:schemeClr val="accent3">
                    <a:lumMod val="75000"/>
                  </a:schemeClr>
                </a:solidFill>
              </a:rPr>
              <a:t>Estructura del Protocolo/Marco Jurídico</a:t>
            </a:r>
            <a:endParaRPr lang="es-MX" sz="3200" b="1" dirty="0">
              <a:solidFill>
                <a:schemeClr val="accent3">
                  <a:lumMod val="75000"/>
                </a:schemeClr>
              </a:solidFill>
            </a:endParaRPr>
          </a:p>
        </p:txBody>
      </p:sp>
      <p:sp>
        <p:nvSpPr>
          <p:cNvPr id="3" name="2 Marcador de contenido"/>
          <p:cNvSpPr>
            <a:spLocks noGrp="1"/>
          </p:cNvSpPr>
          <p:nvPr>
            <p:ph idx="1"/>
          </p:nvPr>
        </p:nvSpPr>
        <p:spPr/>
        <p:txBody>
          <a:bodyPr>
            <a:normAutofit fontScale="77500" lnSpcReduction="20000"/>
          </a:bodyPr>
          <a:lstStyle/>
          <a:p>
            <a:pPr algn="just">
              <a:buNone/>
            </a:pPr>
            <a:r>
              <a:rPr lang="es-MX" altLang="es-MX" dirty="0">
                <a:latin typeface="Calibri" pitchFamily="34" charset="0"/>
                <a:ea typeface="Calibri" pitchFamily="34" charset="0"/>
                <a:cs typeface="Calibri" pitchFamily="34" charset="0"/>
              </a:rPr>
              <a:t>Basado en:</a:t>
            </a:r>
          </a:p>
          <a:p>
            <a:pPr algn="just"/>
            <a:r>
              <a:rPr lang="es-MX" altLang="es-MX" dirty="0">
                <a:latin typeface="Calibri" pitchFamily="34" charset="0"/>
                <a:ea typeface="Calibri" pitchFamily="34" charset="0"/>
                <a:cs typeface="Calibri" pitchFamily="34" charset="0"/>
              </a:rPr>
              <a:t> El marco jurídico de origen nacional: CPEUM, LM , LRPC, LN y sus reglamentos.</a:t>
            </a:r>
          </a:p>
          <a:p>
            <a:pPr algn="just"/>
            <a:r>
              <a:rPr lang="es-MX" altLang="es-MX" dirty="0">
                <a:latin typeface="Calibri" pitchFamily="34" charset="0"/>
                <a:ea typeface="Calibri" pitchFamily="34" charset="0"/>
                <a:cs typeface="Calibri" pitchFamily="34" charset="0"/>
              </a:rPr>
              <a:t>E internacional: Convención Internacional sobre la Protección de los Derechos de Todos los Trabajadores  Migrantes y de sus Familias de 1990, Convención Americana sobre Derechos Humanos.</a:t>
            </a:r>
          </a:p>
          <a:p>
            <a:pPr algn="just">
              <a:buNone/>
            </a:pPr>
            <a:r>
              <a:rPr lang="es-MX" altLang="es-MX" dirty="0" smtClean="0">
                <a:latin typeface="Calibri" pitchFamily="34" charset="0"/>
                <a:ea typeface="Calibri" pitchFamily="34" charset="0"/>
                <a:cs typeface="Calibri" pitchFamily="34" charset="0"/>
              </a:rPr>
              <a:t>     Pretende </a:t>
            </a:r>
            <a:r>
              <a:rPr lang="es-MX" altLang="es-MX" dirty="0">
                <a:latin typeface="Calibri" pitchFamily="34" charset="0"/>
                <a:ea typeface="Calibri" pitchFamily="34" charset="0"/>
                <a:cs typeface="Calibri" pitchFamily="34" charset="0"/>
              </a:rPr>
              <a:t>dotar de herramientas a quienes imparten justicia para identificar la norma que protege de manera más amplia los derechos humanos de la personas migrantes y sujetas de protección internacional e incluyendo sentencias en la materia (Corte IDH). </a:t>
            </a:r>
          </a:p>
          <a:p>
            <a:endParaRPr lang="es-MX" dirty="0"/>
          </a:p>
        </p:txBody>
      </p:sp>
    </p:spTree>
    <p:extLst>
      <p:ext uri="{BB962C8B-B14F-4D97-AF65-F5344CB8AC3E}">
        <p14:creationId xmlns:p14="http://schemas.microsoft.com/office/powerpoint/2010/main" val="681213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b="1" dirty="0" smtClean="0">
                <a:solidFill>
                  <a:schemeClr val="accent3">
                    <a:lumMod val="75000"/>
                  </a:schemeClr>
                </a:solidFill>
              </a:rPr>
              <a:t>Estructura del Protocolo/Principios Generales</a:t>
            </a:r>
            <a:endParaRPr lang="es-MX" sz="2800" b="1" dirty="0">
              <a:solidFill>
                <a:schemeClr val="accent3">
                  <a:lumMod val="75000"/>
                </a:schemeClr>
              </a:solidFill>
            </a:endParaRPr>
          </a:p>
        </p:txBody>
      </p:sp>
      <p:sp>
        <p:nvSpPr>
          <p:cNvPr id="3" name="2 Marcador de contenido"/>
          <p:cNvSpPr>
            <a:spLocks noGrp="1"/>
          </p:cNvSpPr>
          <p:nvPr>
            <p:ph idx="1"/>
          </p:nvPr>
        </p:nvSpPr>
        <p:spPr/>
        <p:txBody>
          <a:bodyPr>
            <a:normAutofit fontScale="85000" lnSpcReduction="20000"/>
          </a:bodyPr>
          <a:lstStyle/>
          <a:p>
            <a:pPr algn="just">
              <a:defRPr/>
            </a:pPr>
            <a:r>
              <a:rPr lang="es-ES" dirty="0">
                <a:latin typeface="Calibri" pitchFamily="34" charset="0"/>
                <a:cs typeface="Calibri" pitchFamily="34" charset="0"/>
              </a:rPr>
              <a:t>La no discriminación e igualdad,</a:t>
            </a:r>
          </a:p>
          <a:p>
            <a:pPr algn="just">
              <a:defRPr/>
            </a:pPr>
            <a:r>
              <a:rPr lang="es-ES" dirty="0">
                <a:latin typeface="Calibri" pitchFamily="34" charset="0"/>
                <a:cs typeface="Calibri" pitchFamily="34" charset="0"/>
              </a:rPr>
              <a:t>Pro persona,</a:t>
            </a:r>
          </a:p>
          <a:p>
            <a:pPr algn="just">
              <a:defRPr/>
            </a:pPr>
            <a:r>
              <a:rPr lang="es-ES" dirty="0">
                <a:latin typeface="Calibri" pitchFamily="34" charset="0"/>
                <a:cs typeface="Calibri" pitchFamily="34" charset="0"/>
              </a:rPr>
              <a:t>Universalidad, interdependencia, indivisibilidad y progresividad,</a:t>
            </a:r>
          </a:p>
          <a:p>
            <a:pPr algn="just">
              <a:defRPr/>
            </a:pPr>
            <a:r>
              <a:rPr lang="es-ES" dirty="0">
                <a:latin typeface="Calibri" pitchFamily="34" charset="0"/>
                <a:cs typeface="Calibri" pitchFamily="34" charset="0"/>
              </a:rPr>
              <a:t>No devolución,</a:t>
            </a:r>
          </a:p>
          <a:p>
            <a:pPr algn="just">
              <a:defRPr/>
            </a:pPr>
            <a:r>
              <a:rPr lang="es-ES" dirty="0">
                <a:latin typeface="Calibri" pitchFamily="34" charset="0"/>
                <a:cs typeface="Calibri" pitchFamily="34" charset="0"/>
              </a:rPr>
              <a:t>El interés superior del niño, niña o adolescente migrante,</a:t>
            </a:r>
          </a:p>
          <a:p>
            <a:pPr algn="just">
              <a:defRPr/>
            </a:pPr>
            <a:r>
              <a:rPr lang="es-ES" dirty="0">
                <a:latin typeface="Calibri" pitchFamily="34" charset="0"/>
                <a:cs typeface="Calibri" pitchFamily="34" charset="0"/>
              </a:rPr>
              <a:t>La unidad familiar, </a:t>
            </a:r>
          </a:p>
          <a:p>
            <a:pPr algn="just">
              <a:defRPr/>
            </a:pPr>
            <a:r>
              <a:rPr lang="es-ES" dirty="0">
                <a:latin typeface="Calibri" pitchFamily="34" charset="0"/>
                <a:cs typeface="Calibri" pitchFamily="34" charset="0"/>
              </a:rPr>
              <a:t>La no </a:t>
            </a:r>
            <a:r>
              <a:rPr lang="es-ES" dirty="0" err="1">
                <a:latin typeface="Calibri" pitchFamily="34" charset="0"/>
                <a:cs typeface="Calibri" pitchFamily="34" charset="0"/>
              </a:rPr>
              <a:t>revictimización</a:t>
            </a:r>
            <a:r>
              <a:rPr lang="es-ES" dirty="0">
                <a:latin typeface="Calibri" pitchFamily="34" charset="0"/>
                <a:cs typeface="Calibri" pitchFamily="34" charset="0"/>
              </a:rPr>
              <a:t>,</a:t>
            </a:r>
          </a:p>
          <a:p>
            <a:pPr algn="just">
              <a:defRPr/>
            </a:pPr>
            <a:r>
              <a:rPr lang="es-ES" dirty="0">
                <a:latin typeface="Calibri" pitchFamily="34" charset="0"/>
                <a:cs typeface="Calibri" pitchFamily="34" charset="0"/>
              </a:rPr>
              <a:t>La presunción de inocencia, </a:t>
            </a:r>
          </a:p>
          <a:p>
            <a:pPr algn="just">
              <a:defRPr/>
            </a:pPr>
            <a:r>
              <a:rPr lang="es-ES" dirty="0" smtClean="0">
                <a:latin typeface="Calibri" pitchFamily="34" charset="0"/>
                <a:cs typeface="Calibri" pitchFamily="34" charset="0"/>
              </a:rPr>
              <a:t>Gratuidad</a:t>
            </a:r>
            <a:r>
              <a:rPr lang="es-ES" dirty="0">
                <a:latin typeface="Calibri" pitchFamily="34" charset="0"/>
                <a:cs typeface="Calibri" pitchFamily="34" charset="0"/>
              </a:rPr>
              <a:t>,</a:t>
            </a:r>
          </a:p>
          <a:p>
            <a:endParaRPr lang="es-MX" dirty="0"/>
          </a:p>
        </p:txBody>
      </p:sp>
    </p:spTree>
    <p:extLst>
      <p:ext uri="{BB962C8B-B14F-4D97-AF65-F5344CB8AC3E}">
        <p14:creationId xmlns:p14="http://schemas.microsoft.com/office/powerpoint/2010/main" val="998199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b="1" dirty="0">
                <a:solidFill>
                  <a:schemeClr val="accent3">
                    <a:lumMod val="75000"/>
                  </a:schemeClr>
                </a:solidFill>
              </a:rPr>
              <a:t>Estructura del Protocolo/Principios Generales</a:t>
            </a:r>
            <a:endParaRPr lang="es-MX" sz="2800" dirty="0"/>
          </a:p>
        </p:txBody>
      </p:sp>
      <p:sp>
        <p:nvSpPr>
          <p:cNvPr id="3" name="2 Marcador de contenido"/>
          <p:cNvSpPr>
            <a:spLocks noGrp="1"/>
          </p:cNvSpPr>
          <p:nvPr>
            <p:ph idx="1"/>
          </p:nvPr>
        </p:nvSpPr>
        <p:spPr/>
        <p:txBody>
          <a:bodyPr>
            <a:normAutofit fontScale="77500" lnSpcReduction="20000"/>
          </a:bodyPr>
          <a:lstStyle/>
          <a:p>
            <a:pPr marL="320040" indent="-320040" algn="just">
              <a:buNone/>
              <a:defRPr/>
            </a:pPr>
            <a:r>
              <a:rPr lang="es-ES" dirty="0" smtClean="0">
                <a:latin typeface="Calibri" pitchFamily="34" charset="0"/>
                <a:cs typeface="Calibri" pitchFamily="34" charset="0"/>
              </a:rPr>
              <a:t>    Principios </a:t>
            </a:r>
            <a:r>
              <a:rPr lang="es-ES" dirty="0">
                <a:latin typeface="Calibri" pitchFamily="34" charset="0"/>
                <a:cs typeface="Calibri" pitchFamily="34" charset="0"/>
              </a:rPr>
              <a:t>que si bien son aplicables a cualquier litigio, cuando se insertan en el caso de una persona migrante o sujeta de protección internacional toman otro sentido. Por ejemplo, </a:t>
            </a:r>
            <a:r>
              <a:rPr lang="es-ES" b="1" dirty="0">
                <a:latin typeface="Calibri" pitchFamily="34" charset="0"/>
                <a:cs typeface="Calibri" pitchFamily="34" charset="0"/>
              </a:rPr>
              <a:t>el beneficio de la duda como principio rector de los procedimientos  de determinación de la condición de refugiado</a:t>
            </a:r>
            <a:r>
              <a:rPr lang="es-ES" dirty="0">
                <a:latin typeface="Calibri" pitchFamily="34" charset="0"/>
                <a:cs typeface="Calibri" pitchFamily="34" charset="0"/>
              </a:rPr>
              <a:t>, ya que se reconoce que es difícil para las personas refugiadas aportar todas las pruebas necesarias para validar o comprobar sus afirmaciones. O bien el interés superior del niño en caso de menores de edad que se encuentren detenidos en estaciones migratorias.</a:t>
            </a:r>
            <a:endParaRPr lang="es-MX" dirty="0">
              <a:latin typeface="Calibri" pitchFamily="34" charset="0"/>
              <a:cs typeface="Calibri" pitchFamily="34" charset="0"/>
            </a:endParaRPr>
          </a:p>
          <a:p>
            <a:pPr marL="320040" indent="-320040" algn="just">
              <a:buFont typeface="Wingdings"/>
              <a:buChar char=""/>
              <a:defRPr/>
            </a:pPr>
            <a:endParaRPr lang="es-ES_tradnl" dirty="0">
              <a:latin typeface="Calibri" pitchFamily="34" charset="0"/>
              <a:cs typeface="Calibri" pitchFamily="34" charset="0"/>
            </a:endParaRPr>
          </a:p>
          <a:p>
            <a:pPr marL="0" indent="0" algn="just">
              <a:buNone/>
              <a:defRPr/>
            </a:pPr>
            <a:r>
              <a:rPr lang="es-ES_tradnl" dirty="0">
                <a:latin typeface="Calibri" pitchFamily="34" charset="0"/>
                <a:cs typeface="Calibri" pitchFamily="34" charset="0"/>
              </a:rPr>
              <a:t>Se incluyen también buenas prácticas internacionales y vinculación a los otros Protocolos (Niñas, niños y adolescentes).</a:t>
            </a:r>
            <a:endParaRPr lang="es-MX" dirty="0">
              <a:latin typeface="Calibri" pitchFamily="34" charset="0"/>
              <a:cs typeface="Calibri" pitchFamily="34" charset="0"/>
            </a:endParaRPr>
          </a:p>
          <a:p>
            <a:endParaRPr lang="es-MX" dirty="0"/>
          </a:p>
        </p:txBody>
      </p:sp>
    </p:spTree>
    <p:extLst>
      <p:ext uri="{BB962C8B-B14F-4D97-AF65-F5344CB8AC3E}">
        <p14:creationId xmlns:p14="http://schemas.microsoft.com/office/powerpoint/2010/main" val="1426954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altLang="es-MX" sz="2800" b="1" dirty="0">
                <a:solidFill>
                  <a:schemeClr val="accent3">
                    <a:lumMod val="75000"/>
                  </a:schemeClr>
                </a:solidFill>
                <a:latin typeface="Calibri" pitchFamily="34" charset="0"/>
                <a:ea typeface="Calibri" pitchFamily="34" charset="0"/>
                <a:cs typeface="Calibri" pitchFamily="34" charset="0"/>
              </a:rPr>
              <a:t>Estructura del Protocolo/Derechos para hacer efectivo el acceso a la justicia</a:t>
            </a:r>
            <a:endParaRPr lang="es-MX" sz="2800" dirty="0">
              <a:solidFill>
                <a:schemeClr val="accent3">
                  <a:lumMod val="75000"/>
                </a:schemeClr>
              </a:solidFill>
            </a:endParaRPr>
          </a:p>
        </p:txBody>
      </p:sp>
      <p:sp>
        <p:nvSpPr>
          <p:cNvPr id="3" name="2 Marcador de contenido"/>
          <p:cNvSpPr>
            <a:spLocks noGrp="1"/>
          </p:cNvSpPr>
          <p:nvPr>
            <p:ph idx="1"/>
          </p:nvPr>
        </p:nvSpPr>
        <p:spPr/>
        <p:txBody>
          <a:bodyPr>
            <a:normAutofit fontScale="92500" lnSpcReduction="20000"/>
          </a:bodyPr>
          <a:lstStyle/>
          <a:p>
            <a:pPr algn="just"/>
            <a:r>
              <a:rPr lang="es-ES" altLang="es-MX" dirty="0"/>
              <a:t>Hay ciertos derechos que son necesarios al momento de decidir iniciar o no una acción legal o defenderse de alguna, </a:t>
            </a:r>
            <a:r>
              <a:rPr lang="es-ES" altLang="es-MX" b="1" dirty="0"/>
              <a:t>la existencia de un intérprete</a:t>
            </a:r>
            <a:r>
              <a:rPr lang="es-ES" altLang="es-MX" dirty="0"/>
              <a:t> es fundamental para las personas extranjeras que no hablan español o la defensa pública en casos de quienes siguen un procedimiento administrativo y se encuentran detenidas en estaciones migratorias, </a:t>
            </a:r>
            <a:r>
              <a:rPr lang="es-ES" altLang="es-MX" b="1" dirty="0"/>
              <a:t>derecho fundamental en materia penal pero que no se cumple necesariamente en materia administrativa</a:t>
            </a:r>
            <a:r>
              <a:rPr lang="es-ES" altLang="es-MX" dirty="0"/>
              <a:t>.</a:t>
            </a:r>
            <a:endParaRPr lang="es-MX" altLang="es-MX" dirty="0"/>
          </a:p>
          <a:p>
            <a:endParaRPr lang="es-MX" dirty="0"/>
          </a:p>
        </p:txBody>
      </p:sp>
    </p:spTree>
    <p:extLst>
      <p:ext uri="{BB962C8B-B14F-4D97-AF65-F5344CB8AC3E}">
        <p14:creationId xmlns:p14="http://schemas.microsoft.com/office/powerpoint/2010/main" val="925861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altLang="es-MX" sz="2400" b="1" dirty="0">
                <a:solidFill>
                  <a:schemeClr val="accent3">
                    <a:lumMod val="75000"/>
                  </a:schemeClr>
                </a:solidFill>
                <a:latin typeface="Calibri" pitchFamily="34" charset="0"/>
                <a:ea typeface="Calibri" pitchFamily="34" charset="0"/>
                <a:cs typeface="Calibri" pitchFamily="34" charset="0"/>
              </a:rPr>
              <a:t>Estructura del Protocolo/Reglas generales y específicas de actuación.</a:t>
            </a:r>
            <a:endParaRPr lang="es-MX" sz="2400" dirty="0">
              <a:solidFill>
                <a:schemeClr val="accent3">
                  <a:lumMod val="75000"/>
                </a:schemeClr>
              </a:solidFill>
            </a:endParaRPr>
          </a:p>
        </p:txBody>
      </p:sp>
      <p:sp>
        <p:nvSpPr>
          <p:cNvPr id="3" name="2 Marcador de contenido"/>
          <p:cNvSpPr>
            <a:spLocks noGrp="1"/>
          </p:cNvSpPr>
          <p:nvPr>
            <p:ph idx="1"/>
          </p:nvPr>
        </p:nvSpPr>
        <p:spPr/>
        <p:txBody>
          <a:bodyPr/>
          <a:lstStyle/>
          <a:p>
            <a:pPr marL="514350" indent="-514350" algn="just">
              <a:buFont typeface="Wingdings"/>
              <a:buChar char=""/>
              <a:defRPr/>
            </a:pPr>
            <a:r>
              <a:rPr lang="es-ES_tradnl" dirty="0">
                <a:latin typeface="Calibri" pitchFamily="34" charset="0"/>
                <a:cs typeface="Calibri" pitchFamily="34" charset="0"/>
              </a:rPr>
              <a:t>Se aborda la descripción de las </a:t>
            </a:r>
            <a:r>
              <a:rPr lang="es-ES_tradnl" b="1" dirty="0">
                <a:latin typeface="Calibri" pitchFamily="34" charset="0"/>
                <a:cs typeface="Calibri" pitchFamily="34" charset="0"/>
              </a:rPr>
              <a:t>reglas de actuación generales </a:t>
            </a:r>
            <a:r>
              <a:rPr lang="es-ES_tradnl" dirty="0">
                <a:latin typeface="Calibri" pitchFamily="34" charset="0"/>
                <a:cs typeface="Calibri" pitchFamily="34" charset="0"/>
              </a:rPr>
              <a:t>que deben utilizarse en cualquier caso de personas migrantes y sujetas de protección internacional </a:t>
            </a:r>
          </a:p>
          <a:p>
            <a:pPr marL="514350" indent="-514350" algn="just">
              <a:buFont typeface="Wingdings"/>
              <a:buChar char=""/>
              <a:defRPr/>
            </a:pPr>
            <a:endParaRPr lang="es-ES_tradnl" dirty="0">
              <a:latin typeface="Calibri" pitchFamily="34" charset="0"/>
              <a:cs typeface="Calibri" pitchFamily="34" charset="0"/>
            </a:endParaRPr>
          </a:p>
          <a:p>
            <a:pPr marL="514350" indent="-514350" algn="just">
              <a:buFont typeface="Wingdings"/>
              <a:buChar char=""/>
              <a:defRPr/>
            </a:pPr>
            <a:r>
              <a:rPr lang="es-ES_tradnl" dirty="0">
                <a:latin typeface="Calibri" pitchFamily="34" charset="0"/>
                <a:cs typeface="Calibri" pitchFamily="34" charset="0"/>
              </a:rPr>
              <a:t>Y las </a:t>
            </a:r>
            <a:r>
              <a:rPr lang="es-ES_tradnl" b="1" dirty="0">
                <a:latin typeface="Calibri" pitchFamily="34" charset="0"/>
                <a:cs typeface="Calibri" pitchFamily="34" charset="0"/>
              </a:rPr>
              <a:t>reglas específicas </a:t>
            </a:r>
            <a:r>
              <a:rPr lang="es-ES_tradnl" dirty="0">
                <a:latin typeface="Calibri" pitchFamily="34" charset="0"/>
                <a:cs typeface="Calibri" pitchFamily="34" charset="0"/>
              </a:rPr>
              <a:t>para casos que requieren especial atención.</a:t>
            </a:r>
            <a:endParaRPr lang="es-MX" dirty="0">
              <a:latin typeface="Calibri" pitchFamily="34" charset="0"/>
              <a:cs typeface="Calibri" pitchFamily="34" charset="0"/>
            </a:endParaRPr>
          </a:p>
          <a:p>
            <a:endParaRPr lang="es-MX" dirty="0"/>
          </a:p>
        </p:txBody>
      </p:sp>
    </p:spTree>
    <p:extLst>
      <p:ext uri="{BB962C8B-B14F-4D97-AF65-F5344CB8AC3E}">
        <p14:creationId xmlns:p14="http://schemas.microsoft.com/office/powerpoint/2010/main" val="3055440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400" b="1" dirty="0" smtClean="0">
                <a:solidFill>
                  <a:schemeClr val="accent3">
                    <a:lumMod val="75000"/>
                  </a:schemeClr>
                </a:solidFill>
              </a:rPr>
              <a:t>Estructura del Protocolo/Reglas Generales</a:t>
            </a:r>
            <a:endParaRPr lang="es-MX" sz="2400" b="1" dirty="0">
              <a:solidFill>
                <a:schemeClr val="accent3">
                  <a:lumMod val="75000"/>
                </a:schemeClr>
              </a:solidFill>
            </a:endParaRPr>
          </a:p>
        </p:txBody>
      </p:sp>
      <p:sp>
        <p:nvSpPr>
          <p:cNvPr id="3" name="2 Marcador de contenido"/>
          <p:cNvSpPr>
            <a:spLocks noGrp="1"/>
          </p:cNvSpPr>
          <p:nvPr>
            <p:ph idx="1"/>
          </p:nvPr>
        </p:nvSpPr>
        <p:spPr/>
        <p:txBody>
          <a:bodyPr>
            <a:normAutofit fontScale="77500" lnSpcReduction="20000"/>
          </a:bodyPr>
          <a:lstStyle/>
          <a:p>
            <a:pPr algn="just"/>
            <a:r>
              <a:rPr lang="es-ES_tradnl" b="1" dirty="0">
                <a:latin typeface="Calibri" pitchFamily="34" charset="0"/>
                <a:cs typeface="Calibri" pitchFamily="34" charset="0"/>
              </a:rPr>
              <a:t>Acceso a la justicia pronta, expedita y completa: estudio del fondo de los casos. </a:t>
            </a:r>
            <a:r>
              <a:rPr lang="es-ES" dirty="0">
                <a:latin typeface="Calibri" pitchFamily="34" charset="0"/>
                <a:cs typeface="Calibri" pitchFamily="34" charset="0"/>
              </a:rPr>
              <a:t>se deben adoptar las medidas necesarias para evitar el retraso en las resoluciones judiciales y administrativas que signifiquen un obstáculo para el acceso a otros derechos humanos, especialmente para las personas que se encuentran en una situación de vulnerabilidad. Como es el </a:t>
            </a:r>
            <a:r>
              <a:rPr lang="es-ES" b="1" dirty="0">
                <a:latin typeface="Calibri" pitchFamily="34" charset="0"/>
                <a:cs typeface="Calibri" pitchFamily="34" charset="0"/>
              </a:rPr>
              <a:t>caso de los solicitantes de asilo que interponen una acción legal estando en una estación migratoria</a:t>
            </a:r>
            <a:r>
              <a:rPr lang="es-ES" dirty="0">
                <a:latin typeface="Calibri" pitchFamily="34" charset="0"/>
                <a:cs typeface="Calibri" pitchFamily="34" charset="0"/>
              </a:rPr>
              <a:t>, ya de acuerdo con la Ley de Migración se suspende el procedimiento administrativo y el plazo de la detención se vuelve indefinido si acceden a un recurso legal, lo que implica detenciones administrativas que han durado más de un año a la espera de resoluciones judiciales.</a:t>
            </a:r>
            <a:endParaRPr lang="es-MX" dirty="0">
              <a:latin typeface="Calibri" pitchFamily="34" charset="0"/>
              <a:cs typeface="Calibri" pitchFamily="34" charset="0"/>
            </a:endParaRPr>
          </a:p>
          <a:p>
            <a:endParaRPr lang="es-MX" dirty="0"/>
          </a:p>
        </p:txBody>
      </p:sp>
    </p:spTree>
    <p:extLst>
      <p:ext uri="{BB962C8B-B14F-4D97-AF65-F5344CB8AC3E}">
        <p14:creationId xmlns:p14="http://schemas.microsoft.com/office/powerpoint/2010/main" val="673470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85000" lnSpcReduction="20000"/>
          </a:bodyPr>
          <a:lstStyle/>
          <a:p>
            <a:pPr marL="514350" indent="-514350" algn="just">
              <a:buFont typeface="Wingdings"/>
              <a:buChar char=""/>
              <a:defRPr/>
            </a:pPr>
            <a:r>
              <a:rPr lang="es-MX" b="1" dirty="0">
                <a:latin typeface="Calibri" pitchFamily="34" charset="0"/>
                <a:cs typeface="Calibri" pitchFamily="34" charset="0"/>
              </a:rPr>
              <a:t>Prontitud y prioridad</a:t>
            </a:r>
          </a:p>
          <a:p>
            <a:pPr marL="514350" indent="-514350" algn="just">
              <a:buFont typeface="Wingdings"/>
              <a:buChar char=""/>
              <a:defRPr/>
            </a:pPr>
            <a:r>
              <a:rPr lang="es-MX" b="1" dirty="0">
                <a:latin typeface="Calibri" pitchFamily="34" charset="0"/>
                <a:cs typeface="Calibri" pitchFamily="34" charset="0"/>
              </a:rPr>
              <a:t>Lenguaje claro y accesible. </a:t>
            </a:r>
            <a:r>
              <a:rPr lang="es-MX" dirty="0">
                <a:latin typeface="Calibri" pitchFamily="34" charset="0"/>
                <a:cs typeface="Calibri" pitchFamily="34" charset="0"/>
              </a:rPr>
              <a:t>D</a:t>
            </a:r>
            <a:r>
              <a:rPr lang="es-ES" dirty="0" err="1">
                <a:latin typeface="Calibri" pitchFamily="34" charset="0"/>
                <a:cs typeface="Calibri" pitchFamily="34" charset="0"/>
              </a:rPr>
              <a:t>ebido</a:t>
            </a:r>
            <a:r>
              <a:rPr lang="es-ES" dirty="0">
                <a:latin typeface="Calibri" pitchFamily="34" charset="0"/>
                <a:cs typeface="Calibri" pitchFamily="34" charset="0"/>
              </a:rPr>
              <a:t> a la situación de vulnerabilidad en la que se encuentran las PM y SPI, es fundamental procurar el </a:t>
            </a:r>
            <a:r>
              <a:rPr lang="es-ES" b="1" dirty="0">
                <a:latin typeface="Calibri" pitchFamily="34" charset="0"/>
                <a:cs typeface="Calibri" pitchFamily="34" charset="0"/>
              </a:rPr>
              <a:t>uso de un lenguaje claro</a:t>
            </a:r>
            <a:r>
              <a:rPr lang="es-ES" dirty="0">
                <a:latin typeface="Calibri" pitchFamily="34" charset="0"/>
                <a:cs typeface="Calibri" pitchFamily="34" charset="0"/>
              </a:rPr>
              <a:t>, en presencia de </a:t>
            </a:r>
            <a:r>
              <a:rPr lang="es-ES" b="1" dirty="0">
                <a:latin typeface="Calibri" pitchFamily="34" charset="0"/>
                <a:cs typeface="Calibri" pitchFamily="34" charset="0"/>
              </a:rPr>
              <a:t>traductores e intérpretes </a:t>
            </a:r>
            <a:r>
              <a:rPr lang="es-ES" dirty="0">
                <a:latin typeface="Calibri" pitchFamily="34" charset="0"/>
                <a:cs typeface="Calibri" pitchFamily="34" charset="0"/>
              </a:rPr>
              <a:t>cuando no se domine el idioma español, con términos y estructuras gramaticales simples y comprensibles, así como evitar el uso de expresiones o elementos que puedan parecer intimidatorios. México recibe personas de todas partes del mundo, </a:t>
            </a:r>
            <a:r>
              <a:rPr lang="es-ES" b="1" dirty="0">
                <a:latin typeface="Calibri" pitchFamily="34" charset="0"/>
                <a:cs typeface="Calibri" pitchFamily="34" charset="0"/>
              </a:rPr>
              <a:t>lo mismo centroamericanos que nigerianos,  </a:t>
            </a:r>
            <a:r>
              <a:rPr lang="es-ES" b="1" dirty="0" err="1">
                <a:latin typeface="Calibri" pitchFamily="34" charset="0"/>
                <a:cs typeface="Calibri" pitchFamily="34" charset="0"/>
              </a:rPr>
              <a:t>srilanquenses</a:t>
            </a:r>
            <a:r>
              <a:rPr lang="es-ES" b="1" dirty="0">
                <a:latin typeface="Calibri" pitchFamily="34" charset="0"/>
                <a:cs typeface="Calibri" pitchFamily="34" charset="0"/>
              </a:rPr>
              <a:t> o birmanos</a:t>
            </a:r>
            <a:r>
              <a:rPr lang="es-ES" dirty="0">
                <a:latin typeface="Calibri" pitchFamily="34" charset="0"/>
                <a:cs typeface="Calibri" pitchFamily="34" charset="0"/>
              </a:rPr>
              <a:t> que huyen de persecución y pueden verse involucrados en redes de tráfico o trata de personas.</a:t>
            </a:r>
            <a:endParaRPr lang="es-MX" dirty="0">
              <a:latin typeface="Calibri" pitchFamily="34" charset="0"/>
              <a:cs typeface="Calibri" pitchFamily="34" charset="0"/>
            </a:endParaRPr>
          </a:p>
          <a:p>
            <a:endParaRPr lang="es-MX" dirty="0"/>
          </a:p>
        </p:txBody>
      </p:sp>
    </p:spTree>
    <p:extLst>
      <p:ext uri="{BB962C8B-B14F-4D97-AF65-F5344CB8AC3E}">
        <p14:creationId xmlns:p14="http://schemas.microsoft.com/office/powerpoint/2010/main" val="3366616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lnSpcReduction="10000"/>
          </a:bodyPr>
          <a:lstStyle/>
          <a:p>
            <a:pPr marL="514350" indent="-514350" algn="just">
              <a:buFont typeface="Wingdings"/>
              <a:buChar char=""/>
              <a:defRPr/>
            </a:pPr>
            <a:r>
              <a:rPr lang="es-MX" b="1" dirty="0">
                <a:latin typeface="Calibri" pitchFamily="34" charset="0"/>
                <a:cs typeface="Calibri" pitchFamily="34" charset="0"/>
              </a:rPr>
              <a:t>Lugar, tiempo y forma de comparecencias.</a:t>
            </a:r>
          </a:p>
          <a:p>
            <a:pPr marL="514350" indent="-514350" algn="just">
              <a:buFont typeface="Wingdings"/>
              <a:buChar char=""/>
              <a:defRPr/>
            </a:pPr>
            <a:r>
              <a:rPr lang="es-MX" b="1" dirty="0">
                <a:latin typeface="Calibri" pitchFamily="34" charset="0"/>
                <a:cs typeface="Calibri" pitchFamily="34" charset="0"/>
              </a:rPr>
              <a:t>Protección a la intimidad y confidencialidad</a:t>
            </a:r>
            <a:r>
              <a:rPr lang="es-MX" dirty="0">
                <a:latin typeface="Calibri" pitchFamily="34" charset="0"/>
                <a:cs typeface="Calibri" pitchFamily="34" charset="0"/>
              </a:rPr>
              <a:t>. Es especialmente importante en casos de personas solicitantes de asilo y refugiadas, puesto que la publicación de sus datos podría significar una amenaza para ellas o sus familias que corren peligro, en especial, cuando siguen viviendo en sus países de origen y temen represalias.</a:t>
            </a:r>
          </a:p>
          <a:p>
            <a:endParaRPr lang="es-MX" dirty="0"/>
          </a:p>
        </p:txBody>
      </p:sp>
    </p:spTree>
    <p:extLst>
      <p:ext uri="{BB962C8B-B14F-4D97-AF65-F5344CB8AC3E}">
        <p14:creationId xmlns:p14="http://schemas.microsoft.com/office/powerpoint/2010/main" val="4026605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chemeClr val="accent3">
                    <a:lumMod val="75000"/>
                  </a:schemeClr>
                </a:solidFill>
              </a:rPr>
              <a:t>Contexto</a:t>
            </a:r>
            <a:endParaRPr lang="es-MX" b="1" dirty="0">
              <a:solidFill>
                <a:schemeClr val="accent3">
                  <a:lumMod val="75000"/>
                </a:schemeClr>
              </a:solidFill>
            </a:endParaRPr>
          </a:p>
        </p:txBody>
      </p:sp>
      <p:sp>
        <p:nvSpPr>
          <p:cNvPr id="3" name="2 Marcador de contenido"/>
          <p:cNvSpPr>
            <a:spLocks noGrp="1"/>
          </p:cNvSpPr>
          <p:nvPr>
            <p:ph idx="1"/>
          </p:nvPr>
        </p:nvSpPr>
        <p:spPr/>
        <p:txBody>
          <a:bodyPr>
            <a:normAutofit fontScale="92500" lnSpcReduction="10000"/>
          </a:bodyPr>
          <a:lstStyle/>
          <a:p>
            <a:pPr marL="0" indent="0">
              <a:buNone/>
            </a:pPr>
            <a:r>
              <a:rPr lang="es-MX" b="1" dirty="0" smtClean="0"/>
              <a:t>Qué esta pasando en nuestra región:</a:t>
            </a:r>
          </a:p>
          <a:p>
            <a:pPr marL="0" indent="0">
              <a:buNone/>
            </a:pPr>
            <a:endParaRPr lang="es-MX" dirty="0" smtClean="0"/>
          </a:p>
          <a:p>
            <a:r>
              <a:rPr lang="es-MX" dirty="0" smtClean="0"/>
              <a:t>Deterioro económico de los países de la región</a:t>
            </a:r>
          </a:p>
          <a:p>
            <a:r>
              <a:rPr lang="es-MX" dirty="0" smtClean="0"/>
              <a:t>Violencia generalizada</a:t>
            </a:r>
          </a:p>
          <a:p>
            <a:r>
              <a:rPr lang="es-MX" dirty="0" smtClean="0"/>
              <a:t>Agravamiento de </a:t>
            </a:r>
            <a:r>
              <a:rPr lang="es-MX" dirty="0"/>
              <a:t>la movilidad de niños, niñas y adolescentes no acompañados, </a:t>
            </a:r>
            <a:endParaRPr lang="es-MX" dirty="0" smtClean="0"/>
          </a:p>
          <a:p>
            <a:r>
              <a:rPr lang="es-MX" dirty="0"/>
              <a:t>D</a:t>
            </a:r>
            <a:r>
              <a:rPr lang="es-MX" dirty="0" smtClean="0"/>
              <a:t>esastres naturales</a:t>
            </a:r>
          </a:p>
          <a:p>
            <a:r>
              <a:rPr lang="es-MX" dirty="0" smtClean="0"/>
              <a:t>Políticas migratorias que privilegian la seguridad nacional por encima de la seguridad humana.</a:t>
            </a:r>
            <a:endParaRPr lang="es-MX" dirty="0"/>
          </a:p>
        </p:txBody>
      </p:sp>
    </p:spTree>
    <p:extLst>
      <p:ext uri="{BB962C8B-B14F-4D97-AF65-F5344CB8AC3E}">
        <p14:creationId xmlns:p14="http://schemas.microsoft.com/office/powerpoint/2010/main" val="3887362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marL="514350" indent="-514350" algn="just">
              <a:buFont typeface="Wingdings"/>
              <a:buChar char=""/>
              <a:defRPr/>
            </a:pPr>
            <a:r>
              <a:rPr lang="es-MX" dirty="0">
                <a:latin typeface="Calibri" pitchFamily="34" charset="0"/>
                <a:cs typeface="Calibri" pitchFamily="34" charset="0"/>
              </a:rPr>
              <a:t>Cumplimiento del debido proceso</a:t>
            </a:r>
          </a:p>
          <a:p>
            <a:pPr marL="514350" indent="-514350" algn="just">
              <a:buFont typeface="Wingdings"/>
              <a:buChar char=""/>
              <a:defRPr/>
            </a:pPr>
            <a:r>
              <a:rPr lang="es-MX" dirty="0">
                <a:latin typeface="Calibri" pitchFamily="34" charset="0"/>
                <a:cs typeface="Calibri" pitchFamily="34" charset="0"/>
              </a:rPr>
              <a:t>Identificación de personas solicitantes de asilo</a:t>
            </a:r>
          </a:p>
          <a:p>
            <a:pPr marL="514350" indent="-514350" algn="just">
              <a:buFont typeface="Wingdings"/>
              <a:buChar char=""/>
              <a:defRPr/>
            </a:pPr>
            <a:r>
              <a:rPr lang="es-MX" dirty="0">
                <a:latin typeface="Calibri" pitchFamily="34" charset="0"/>
                <a:cs typeface="Calibri" pitchFamily="34" charset="0"/>
              </a:rPr>
              <a:t>Reparación del daño</a:t>
            </a:r>
          </a:p>
          <a:p>
            <a:pPr marL="514350" indent="-514350" algn="just">
              <a:buFont typeface="Wingdings"/>
              <a:buChar char=""/>
              <a:defRPr/>
            </a:pPr>
            <a:r>
              <a:rPr lang="es-MX" dirty="0">
                <a:latin typeface="Calibri" pitchFamily="34" charset="0"/>
                <a:cs typeface="Calibri" pitchFamily="34" charset="0"/>
              </a:rPr>
              <a:t>Cumplimiento de medidas cautelares </a:t>
            </a:r>
          </a:p>
          <a:p>
            <a:pPr marL="514350" indent="-514350" algn="just">
              <a:buFont typeface="Wingdings"/>
              <a:buChar char=""/>
              <a:defRPr/>
            </a:pPr>
            <a:r>
              <a:rPr lang="es-MX" dirty="0">
                <a:latin typeface="Calibri" pitchFamily="34" charset="0"/>
                <a:cs typeface="Calibri" pitchFamily="34" charset="0"/>
              </a:rPr>
              <a:t>Coordinación y especialización</a:t>
            </a:r>
          </a:p>
          <a:p>
            <a:endParaRPr lang="es-MX" dirty="0"/>
          </a:p>
        </p:txBody>
      </p:sp>
    </p:spTree>
    <p:extLst>
      <p:ext uri="{BB962C8B-B14F-4D97-AF65-F5344CB8AC3E}">
        <p14:creationId xmlns:p14="http://schemas.microsoft.com/office/powerpoint/2010/main" val="3236054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b="1" dirty="0" smtClean="0">
                <a:solidFill>
                  <a:schemeClr val="accent3">
                    <a:lumMod val="75000"/>
                  </a:schemeClr>
                </a:solidFill>
              </a:rPr>
              <a:t>Reglas especificas para:</a:t>
            </a:r>
            <a:endParaRPr lang="es-MX" sz="2800" b="1" dirty="0">
              <a:solidFill>
                <a:schemeClr val="accent3">
                  <a:lumMod val="75000"/>
                </a:schemeClr>
              </a:solidFill>
            </a:endParaRPr>
          </a:p>
        </p:txBody>
      </p:sp>
      <p:sp>
        <p:nvSpPr>
          <p:cNvPr id="3" name="2 Marcador de contenido"/>
          <p:cNvSpPr>
            <a:spLocks noGrp="1"/>
          </p:cNvSpPr>
          <p:nvPr>
            <p:ph idx="1"/>
          </p:nvPr>
        </p:nvSpPr>
        <p:spPr/>
        <p:txBody>
          <a:bodyPr>
            <a:normAutofit fontScale="85000" lnSpcReduction="20000"/>
          </a:bodyPr>
          <a:lstStyle/>
          <a:p>
            <a:pPr marL="514350" indent="-514350" algn="just">
              <a:buFont typeface="Wingdings"/>
              <a:buChar char=""/>
              <a:defRPr/>
            </a:pPr>
            <a:r>
              <a:rPr lang="es-ES_tradnl" dirty="0">
                <a:latin typeface="Calibri" pitchFamily="34" charset="0"/>
                <a:cs typeface="Calibri" pitchFamily="34" charset="0"/>
              </a:rPr>
              <a:t>Atender a PM y SPI en detención.</a:t>
            </a:r>
          </a:p>
          <a:p>
            <a:pPr marL="514350" indent="-514350" algn="just">
              <a:buFont typeface="Wingdings"/>
              <a:buChar char=""/>
              <a:defRPr/>
            </a:pPr>
            <a:r>
              <a:rPr lang="es-ES_tradnl" dirty="0">
                <a:latin typeface="Calibri" pitchFamily="34" charset="0"/>
                <a:cs typeface="Calibri" pitchFamily="34" charset="0"/>
              </a:rPr>
              <a:t>Reglas aplicables a PSPI</a:t>
            </a:r>
          </a:p>
          <a:p>
            <a:pPr marL="514350" indent="-514350" algn="just">
              <a:buFont typeface="Wingdings"/>
              <a:buChar char=""/>
              <a:defRPr/>
            </a:pPr>
            <a:r>
              <a:rPr lang="es-ES_tradnl" dirty="0">
                <a:latin typeface="Calibri" pitchFamily="34" charset="0"/>
                <a:cs typeface="Calibri" pitchFamily="34" charset="0"/>
              </a:rPr>
              <a:t>Atender a PM víctimas, ofendidas o testigos de un delito</a:t>
            </a:r>
          </a:p>
          <a:p>
            <a:pPr marL="514350" indent="-514350" algn="just">
              <a:buFont typeface="Wingdings"/>
              <a:buChar char=""/>
              <a:defRPr/>
            </a:pPr>
            <a:r>
              <a:rPr lang="es-ES_tradnl" dirty="0">
                <a:latin typeface="Calibri" pitchFamily="34" charset="0"/>
                <a:cs typeface="Calibri" pitchFamily="34" charset="0"/>
              </a:rPr>
              <a:t>Casos que involucren a niños, niñas y adolescentes migrantes</a:t>
            </a:r>
          </a:p>
          <a:p>
            <a:pPr marL="514350" indent="-514350" algn="just">
              <a:buFont typeface="Wingdings"/>
              <a:buChar char=""/>
              <a:defRPr/>
            </a:pPr>
            <a:r>
              <a:rPr lang="es-ES_tradnl" dirty="0">
                <a:latin typeface="Calibri" pitchFamily="34" charset="0"/>
                <a:cs typeface="Calibri" pitchFamily="34" charset="0"/>
              </a:rPr>
              <a:t>Atender a PM y SPI que se encuentren en otra situación especial de vulnerabilidad</a:t>
            </a:r>
          </a:p>
          <a:p>
            <a:pPr marL="514350" indent="-514350" algn="just">
              <a:buFont typeface="Wingdings"/>
              <a:buChar char=""/>
              <a:defRPr/>
            </a:pPr>
            <a:r>
              <a:rPr lang="es-ES_tradnl" dirty="0">
                <a:latin typeface="Calibri" pitchFamily="34" charset="0"/>
                <a:cs typeface="Calibri" pitchFamily="34" charset="0"/>
              </a:rPr>
              <a:t>Casos de trámites migratorios</a:t>
            </a:r>
          </a:p>
          <a:p>
            <a:pPr marL="514350" indent="-514350" algn="just">
              <a:buFont typeface="Wingdings"/>
              <a:buChar char=""/>
              <a:defRPr/>
            </a:pPr>
            <a:r>
              <a:rPr lang="es-ES_tradnl" dirty="0">
                <a:latin typeface="Calibri" pitchFamily="34" charset="0"/>
                <a:cs typeface="Calibri" pitchFamily="34" charset="0"/>
              </a:rPr>
              <a:t>En relación al acceso y reconocimiento de DESC de las PM y SPI.</a:t>
            </a:r>
          </a:p>
          <a:p>
            <a:endParaRPr lang="es-MX" dirty="0"/>
          </a:p>
        </p:txBody>
      </p:sp>
    </p:spTree>
    <p:extLst>
      <p:ext uri="{BB962C8B-B14F-4D97-AF65-F5344CB8AC3E}">
        <p14:creationId xmlns:p14="http://schemas.microsoft.com/office/powerpoint/2010/main" val="4099319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a:bodyPr>
          <a:lstStyle/>
          <a:p>
            <a:pPr marL="514350" indent="-514350" algn="just">
              <a:buFont typeface="Wingdings"/>
              <a:buChar char=""/>
              <a:defRPr/>
            </a:pPr>
            <a:r>
              <a:rPr lang="es-ES_tradnl" b="1" dirty="0">
                <a:latin typeface="Calibri" pitchFamily="34" charset="0"/>
                <a:cs typeface="Calibri" pitchFamily="34" charset="0"/>
              </a:rPr>
              <a:t>Atender a PM y SPI en detención</a:t>
            </a:r>
            <a:r>
              <a:rPr lang="es-ES_tradnl" dirty="0">
                <a:latin typeface="Calibri" pitchFamily="34" charset="0"/>
                <a:cs typeface="Calibri" pitchFamily="34" charset="0"/>
              </a:rPr>
              <a:t>. </a:t>
            </a:r>
            <a:r>
              <a:rPr lang="es-MX" dirty="0">
                <a:latin typeface="Calibri" pitchFamily="34" charset="0"/>
                <a:cs typeface="Calibri" pitchFamily="34" charset="0"/>
              </a:rPr>
              <a:t>Criterios estrictos de notificación  de actuaciones</a:t>
            </a:r>
            <a:r>
              <a:rPr lang="es-ES" dirty="0">
                <a:latin typeface="Calibri" pitchFamily="34" charset="0"/>
                <a:cs typeface="Calibri" pitchFamily="34" charset="0"/>
              </a:rPr>
              <a:t> que implica </a:t>
            </a:r>
            <a:r>
              <a:rPr lang="es-MX" b="1" dirty="0">
                <a:latin typeface="Calibri" pitchFamily="34" charset="0"/>
                <a:cs typeface="Calibri" pitchFamily="34" charset="0"/>
              </a:rPr>
              <a:t>ordenar y vigilar que las reglas de las notificaciones para personas que se encuentran privadas de su libertad se apliquen también a las personas que se encuentran detenidas en estaciones migratorias</a:t>
            </a:r>
            <a:r>
              <a:rPr lang="es-MX" dirty="0">
                <a:latin typeface="Calibri" pitchFamily="34" charset="0"/>
                <a:cs typeface="Calibri" pitchFamily="34" charset="0"/>
              </a:rPr>
              <a:t>.</a:t>
            </a:r>
          </a:p>
          <a:p>
            <a:pPr marL="514350" indent="-514350" algn="ctr">
              <a:buNone/>
              <a:defRPr/>
            </a:pPr>
            <a:r>
              <a:rPr lang="es-MX" dirty="0">
                <a:latin typeface="Calibri" pitchFamily="34" charset="0"/>
                <a:cs typeface="Calibri" pitchFamily="34" charset="0"/>
              </a:rPr>
              <a:t>		</a:t>
            </a:r>
            <a:r>
              <a:rPr lang="es-MX" i="1" dirty="0">
                <a:latin typeface="Calibri" pitchFamily="34" charset="0"/>
                <a:cs typeface="Calibri" pitchFamily="34" charset="0"/>
              </a:rPr>
              <a:t>Deportaciones sin tener posibilidad de defensa en un juicio</a:t>
            </a:r>
          </a:p>
          <a:p>
            <a:endParaRPr lang="es-MX" dirty="0"/>
          </a:p>
        </p:txBody>
      </p:sp>
    </p:spTree>
    <p:extLst>
      <p:ext uri="{BB962C8B-B14F-4D97-AF65-F5344CB8AC3E}">
        <p14:creationId xmlns:p14="http://schemas.microsoft.com/office/powerpoint/2010/main" val="2179521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85000" lnSpcReduction="20000"/>
          </a:bodyPr>
          <a:lstStyle/>
          <a:p>
            <a:pPr algn="just"/>
            <a:r>
              <a:rPr lang="es-ES_tradnl" b="1" dirty="0">
                <a:latin typeface="Calibri" pitchFamily="34" charset="0"/>
                <a:cs typeface="Calibri" pitchFamily="34" charset="0"/>
              </a:rPr>
              <a:t>Reglas aplicables a PSPI</a:t>
            </a:r>
            <a:r>
              <a:rPr lang="es-ES_tradnl" dirty="0">
                <a:latin typeface="Calibri" pitchFamily="34" charset="0"/>
                <a:cs typeface="Calibri" pitchFamily="34" charset="0"/>
              </a:rPr>
              <a:t>. </a:t>
            </a:r>
            <a:r>
              <a:rPr lang="es-MX" i="1" dirty="0">
                <a:latin typeface="Calibri" pitchFamily="34" charset="0"/>
                <a:cs typeface="Calibri" pitchFamily="34" charset="0"/>
              </a:rPr>
              <a:t>Exención de responsabilidad penal y administrativa en caso de uso de un documento falso o ingreso irregular al país; </a:t>
            </a:r>
            <a:r>
              <a:rPr lang="es-MX" dirty="0">
                <a:latin typeface="Calibri" pitchFamily="34" charset="0"/>
                <a:cs typeface="Calibri" pitchFamily="34" charset="0"/>
              </a:rPr>
              <a:t>cuando se trate de</a:t>
            </a:r>
            <a:r>
              <a:rPr lang="es-ES" dirty="0">
                <a:latin typeface="Calibri" pitchFamily="34" charset="0"/>
                <a:cs typeface="Calibri" pitchFamily="34" charset="0"/>
              </a:rPr>
              <a:t> personas víctimas de trata o tráfico de personas y sujetas de protección internacional.</a:t>
            </a:r>
            <a:r>
              <a:rPr lang="es-ES" b="1" dirty="0">
                <a:latin typeface="Calibri" pitchFamily="34" charset="0"/>
                <a:cs typeface="Calibri" pitchFamily="34" charset="0"/>
              </a:rPr>
              <a:t> </a:t>
            </a:r>
            <a:r>
              <a:rPr lang="es-ES" dirty="0">
                <a:latin typeface="Calibri" pitchFamily="34" charset="0"/>
                <a:cs typeface="Calibri" pitchFamily="34" charset="0"/>
              </a:rPr>
              <a:t>De acuerdo con el artículo 31 de la Convención sobre el Estatuto de los Refugiados de  1951, están prohibidas las sanciones penales a las personas refugiadas, por causa de entrada o presencia indocumentada, que llegando directamente del territorio donde su vida o libertad estuviera amenazada, se encuentre en un Estado sin autorización. </a:t>
            </a:r>
            <a:endParaRPr lang="es-MX" dirty="0">
              <a:latin typeface="Calibri" pitchFamily="34" charset="0"/>
              <a:cs typeface="Calibri" pitchFamily="34" charset="0"/>
            </a:endParaRPr>
          </a:p>
          <a:p>
            <a:endParaRPr lang="es-MX" dirty="0"/>
          </a:p>
        </p:txBody>
      </p:sp>
    </p:spTree>
    <p:extLst>
      <p:ext uri="{BB962C8B-B14F-4D97-AF65-F5344CB8AC3E}">
        <p14:creationId xmlns:p14="http://schemas.microsoft.com/office/powerpoint/2010/main" val="1676003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lnSpcReduction="20000"/>
          </a:bodyPr>
          <a:lstStyle/>
          <a:p>
            <a:pPr marL="514350" indent="-514350" algn="just">
              <a:buFont typeface="Wingdings"/>
              <a:buChar char=""/>
              <a:defRPr/>
            </a:pPr>
            <a:r>
              <a:rPr lang="es-ES_tradnl" b="1" dirty="0">
                <a:latin typeface="Calibri" pitchFamily="34" charset="0"/>
                <a:cs typeface="Calibri" pitchFamily="34" charset="0"/>
              </a:rPr>
              <a:t>Casos que involucren a niños, niñas y adolescentes migrantes</a:t>
            </a:r>
            <a:r>
              <a:rPr lang="es-ES_tradnl" dirty="0">
                <a:latin typeface="Calibri" pitchFamily="34" charset="0"/>
                <a:cs typeface="Calibri" pitchFamily="34" charset="0"/>
              </a:rPr>
              <a:t>. Proporcionar toda la información de manera sencilla, de forma que entiendan todas sus opciones legales y las consecuencias de cada una de ellas, así como en sentido de su resolución y los pasos a seguir posteriormente.</a:t>
            </a:r>
          </a:p>
          <a:p>
            <a:pPr marL="514350" indent="-514350" algn="just">
              <a:buFont typeface="Wingdings"/>
              <a:buChar char=""/>
              <a:defRPr/>
            </a:pPr>
            <a:r>
              <a:rPr lang="es-MX" dirty="0">
                <a:ea typeface="Calibri"/>
                <a:cs typeface="Times New Roman"/>
              </a:rPr>
              <a:t>En los últimos años se ha incrementado de manera considerable el número de menores de edad migrantes que viajan solos por el territorio mexicano (4mil 2011- 6 mil 2012).</a:t>
            </a:r>
            <a:endParaRPr lang="es-ES_tradnl" dirty="0">
              <a:latin typeface="Calibri" pitchFamily="34" charset="0"/>
              <a:cs typeface="Calibri" pitchFamily="34" charset="0"/>
            </a:endParaRPr>
          </a:p>
          <a:p>
            <a:endParaRPr lang="es-MX" dirty="0"/>
          </a:p>
        </p:txBody>
      </p:sp>
    </p:spTree>
    <p:extLst>
      <p:ext uri="{BB962C8B-B14F-4D97-AF65-F5344CB8AC3E}">
        <p14:creationId xmlns:p14="http://schemas.microsoft.com/office/powerpoint/2010/main" val="32861392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b="1" dirty="0" smtClean="0">
                <a:solidFill>
                  <a:schemeClr val="accent3">
                    <a:lumMod val="75000"/>
                  </a:schemeClr>
                </a:solidFill>
              </a:rPr>
              <a:t>Estructura del Protocolo/Expectativas sobre </a:t>
            </a:r>
            <a:br>
              <a:rPr lang="es-MX" sz="2800" b="1" dirty="0" smtClean="0">
                <a:solidFill>
                  <a:schemeClr val="accent3">
                    <a:lumMod val="75000"/>
                  </a:schemeClr>
                </a:solidFill>
              </a:rPr>
            </a:br>
            <a:r>
              <a:rPr lang="es-MX" sz="2800" b="1" dirty="0" smtClean="0">
                <a:solidFill>
                  <a:schemeClr val="accent3">
                    <a:lumMod val="75000"/>
                  </a:schemeClr>
                </a:solidFill>
              </a:rPr>
              <a:t>la aplicación del…</a:t>
            </a:r>
            <a:endParaRPr lang="es-MX" sz="2800" b="1" dirty="0">
              <a:solidFill>
                <a:schemeClr val="accent3">
                  <a:lumMod val="75000"/>
                </a:schemeClr>
              </a:solidFill>
            </a:endParaRPr>
          </a:p>
        </p:txBody>
      </p:sp>
      <p:sp>
        <p:nvSpPr>
          <p:cNvPr id="3" name="2 Marcador de contenido"/>
          <p:cNvSpPr>
            <a:spLocks noGrp="1"/>
          </p:cNvSpPr>
          <p:nvPr>
            <p:ph idx="1"/>
          </p:nvPr>
        </p:nvSpPr>
        <p:spPr/>
        <p:txBody>
          <a:bodyPr>
            <a:normAutofit fontScale="92500" lnSpcReduction="20000"/>
          </a:bodyPr>
          <a:lstStyle/>
          <a:p>
            <a:pPr algn="just"/>
            <a:r>
              <a:rPr lang="es-ES_tradnl" altLang="es-MX" dirty="0">
                <a:latin typeface="Calibri" pitchFamily="34" charset="0"/>
                <a:ea typeface="Calibri" pitchFamily="34" charset="0"/>
                <a:cs typeface="Calibri" pitchFamily="34" charset="0"/>
              </a:rPr>
              <a:t>Finalmente, se explican las expectativas sobre la aplicación del Protocolo, la Bibliografía que se utilizó y tres anexos que buscan complementar la información: a) los instrumentos jurídicos aplicables a las personas migrantes y sujetas de protección internacional, b) directorio de los principales actores en la materia, c) cuadros sobre los principales procedimientos en la materia: reconocimiento de la condición de refugiado, procedimiento administrativo migratorio y el procedimiento para niños, niñas y adolescentes.</a:t>
            </a:r>
            <a:endParaRPr lang="es-MX" altLang="es-MX" dirty="0">
              <a:latin typeface="Calibri" pitchFamily="34" charset="0"/>
              <a:ea typeface="Calibri" pitchFamily="34" charset="0"/>
              <a:cs typeface="Calibri" pitchFamily="34" charset="0"/>
            </a:endParaRPr>
          </a:p>
          <a:p>
            <a:endParaRPr lang="es-MX" dirty="0"/>
          </a:p>
        </p:txBody>
      </p:sp>
    </p:spTree>
    <p:extLst>
      <p:ext uri="{BB962C8B-B14F-4D97-AF65-F5344CB8AC3E}">
        <p14:creationId xmlns:p14="http://schemas.microsoft.com/office/powerpoint/2010/main" val="2804764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chemeClr val="accent3">
                    <a:lumMod val="75000"/>
                  </a:schemeClr>
                </a:solidFill>
              </a:rPr>
              <a:t>Algunos retos</a:t>
            </a:r>
            <a:endParaRPr lang="es-MX" b="1" dirty="0">
              <a:solidFill>
                <a:schemeClr val="accent3">
                  <a:lumMod val="75000"/>
                </a:schemeClr>
              </a:solidFill>
            </a:endParaRPr>
          </a:p>
        </p:txBody>
      </p:sp>
      <p:sp>
        <p:nvSpPr>
          <p:cNvPr id="3" name="2 Marcador de contenido"/>
          <p:cNvSpPr>
            <a:spLocks noGrp="1"/>
          </p:cNvSpPr>
          <p:nvPr>
            <p:ph idx="1"/>
          </p:nvPr>
        </p:nvSpPr>
        <p:spPr/>
        <p:txBody>
          <a:bodyPr>
            <a:normAutofit fontScale="92500" lnSpcReduction="20000"/>
          </a:bodyPr>
          <a:lstStyle/>
          <a:p>
            <a:pPr algn="just"/>
            <a:r>
              <a:rPr lang="es-MX" altLang="es-MX" dirty="0">
                <a:latin typeface="Calibri" pitchFamily="34" charset="0"/>
                <a:ea typeface="Calibri" pitchFamily="34" charset="0"/>
                <a:cs typeface="Calibri" pitchFamily="34" charset="0"/>
              </a:rPr>
              <a:t>El reto que tiene frente a si el poder judicial en buena parte </a:t>
            </a:r>
            <a:r>
              <a:rPr lang="es-MX" altLang="es-MX" b="1" dirty="0">
                <a:latin typeface="Calibri" pitchFamily="34" charset="0"/>
                <a:ea typeface="Calibri" pitchFamily="34" charset="0"/>
                <a:cs typeface="Calibri" pitchFamily="34" charset="0"/>
              </a:rPr>
              <a:t>dependerá de que los obstáculos que impiden llegar a tribunales disminuyan</a:t>
            </a:r>
            <a:r>
              <a:rPr lang="es-MX" altLang="es-MX" dirty="0">
                <a:latin typeface="Calibri" pitchFamily="34" charset="0"/>
                <a:ea typeface="Calibri" pitchFamily="34" charset="0"/>
                <a:cs typeface="Calibri" pitchFamily="34" charset="0"/>
              </a:rPr>
              <a:t>, esta será una labor conjunta entre las personas migrantes, refugiadas, sociedad civil, autoridades y el mismo poder judicial.</a:t>
            </a:r>
          </a:p>
          <a:p>
            <a:pPr algn="just">
              <a:buClr>
                <a:srgbClr val="008080"/>
              </a:buClr>
            </a:pPr>
            <a:r>
              <a:rPr lang="es-ES" altLang="es-MX" dirty="0">
                <a:latin typeface="Calibri" pitchFamily="34" charset="0"/>
                <a:ea typeface="Calibri" pitchFamily="34" charset="0"/>
                <a:cs typeface="Calibri" pitchFamily="34" charset="0"/>
              </a:rPr>
              <a:t>Protocolo en </a:t>
            </a:r>
            <a:r>
              <a:rPr lang="es-ES" altLang="es-MX" b="1" dirty="0">
                <a:latin typeface="Calibri" pitchFamily="34" charset="0"/>
                <a:ea typeface="Calibri" pitchFamily="34" charset="0"/>
                <a:cs typeface="Calibri" pitchFamily="34" charset="0"/>
              </a:rPr>
              <a:t>proceso de consulta</a:t>
            </a:r>
            <a:r>
              <a:rPr lang="es-ES" altLang="es-MX" dirty="0">
                <a:latin typeface="Calibri" pitchFamily="34" charset="0"/>
                <a:ea typeface="Calibri" pitchFamily="34" charset="0"/>
                <a:cs typeface="Calibri" pitchFamily="34" charset="0"/>
              </a:rPr>
              <a:t> hasta el 6 de enero de 2014.</a:t>
            </a:r>
          </a:p>
          <a:p>
            <a:pPr algn="just">
              <a:buClr>
                <a:srgbClr val="008080"/>
              </a:buClr>
            </a:pPr>
            <a:r>
              <a:rPr lang="es-ES" altLang="es-MX" b="1" dirty="0">
                <a:latin typeface="Calibri" pitchFamily="34" charset="0"/>
                <a:ea typeface="Calibri" pitchFamily="34" charset="0"/>
                <a:cs typeface="Calibri" pitchFamily="34" charset="0"/>
              </a:rPr>
              <a:t>Capacitación</a:t>
            </a:r>
            <a:r>
              <a:rPr lang="es-ES" altLang="es-MX" dirty="0">
                <a:latin typeface="Calibri" pitchFamily="34" charset="0"/>
                <a:ea typeface="Calibri" pitchFamily="34" charset="0"/>
                <a:cs typeface="Calibri" pitchFamily="34" charset="0"/>
              </a:rPr>
              <a:t> a quien imparte justicia y otros actores vinculados al tema.</a:t>
            </a:r>
          </a:p>
          <a:p>
            <a:pPr algn="just">
              <a:buClr>
                <a:srgbClr val="008080"/>
              </a:buClr>
            </a:pPr>
            <a:r>
              <a:rPr lang="es-ES" altLang="es-MX" b="1" dirty="0">
                <a:latin typeface="Calibri" pitchFamily="34" charset="0"/>
                <a:ea typeface="Calibri" pitchFamily="34" charset="0"/>
                <a:cs typeface="Calibri" pitchFamily="34" charset="0"/>
              </a:rPr>
              <a:t>Evaluación</a:t>
            </a:r>
            <a:r>
              <a:rPr lang="es-ES" altLang="es-MX" dirty="0">
                <a:latin typeface="Calibri" pitchFamily="34" charset="0"/>
                <a:ea typeface="Calibri" pitchFamily="34" charset="0"/>
                <a:cs typeface="Calibri" pitchFamily="34" charset="0"/>
              </a:rPr>
              <a:t> en la implementación del Protocolo.</a:t>
            </a:r>
          </a:p>
          <a:p>
            <a:endParaRPr lang="es-MX" dirty="0"/>
          </a:p>
        </p:txBody>
      </p:sp>
    </p:spTree>
    <p:extLst>
      <p:ext uri="{BB962C8B-B14F-4D97-AF65-F5344CB8AC3E}">
        <p14:creationId xmlns:p14="http://schemas.microsoft.com/office/powerpoint/2010/main" val="3315156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altLang="es-MX" sz="2400" b="1" dirty="0">
                <a:solidFill>
                  <a:schemeClr val="accent3">
                    <a:lumMod val="75000"/>
                  </a:schemeClr>
                </a:solidFill>
                <a:latin typeface="Calibri" pitchFamily="34" charset="0"/>
                <a:ea typeface="Calibri" pitchFamily="34" charset="0"/>
                <a:cs typeface="Calibri" pitchFamily="34" charset="0"/>
              </a:rPr>
              <a:t>Protocolo e información de la agenda </a:t>
            </a:r>
            <a:r>
              <a:rPr lang="es-MX" altLang="es-MX" sz="2400" b="1" dirty="0" smtClean="0">
                <a:solidFill>
                  <a:schemeClr val="accent3">
                    <a:lumMod val="75000"/>
                  </a:schemeClr>
                </a:solidFill>
                <a:latin typeface="Calibri" pitchFamily="34" charset="0"/>
                <a:ea typeface="Calibri" pitchFamily="34" charset="0"/>
                <a:cs typeface="Calibri" pitchFamily="34" charset="0"/>
              </a:rPr>
              <a:t>migratoria</a:t>
            </a:r>
            <a:br>
              <a:rPr lang="es-MX" altLang="es-MX" sz="2400" b="1" dirty="0" smtClean="0">
                <a:solidFill>
                  <a:schemeClr val="accent3">
                    <a:lumMod val="75000"/>
                  </a:schemeClr>
                </a:solidFill>
                <a:latin typeface="Calibri" pitchFamily="34" charset="0"/>
                <a:ea typeface="Calibri" pitchFamily="34" charset="0"/>
                <a:cs typeface="Calibri" pitchFamily="34" charset="0"/>
              </a:rPr>
            </a:br>
            <a:r>
              <a:rPr lang="es-MX" altLang="es-MX" sz="2400" b="1" dirty="0" smtClean="0">
                <a:solidFill>
                  <a:schemeClr val="accent3">
                    <a:lumMod val="75000"/>
                  </a:schemeClr>
                </a:solidFill>
                <a:latin typeface="Calibri" pitchFamily="34" charset="0"/>
                <a:ea typeface="Calibri" pitchFamily="34" charset="0"/>
                <a:cs typeface="Calibri" pitchFamily="34" charset="0"/>
              </a:rPr>
              <a:t> </a:t>
            </a:r>
            <a:r>
              <a:rPr lang="es-MX" altLang="es-MX" sz="2400" b="1" dirty="0">
                <a:solidFill>
                  <a:schemeClr val="accent3">
                    <a:lumMod val="75000"/>
                  </a:schemeClr>
                </a:solidFill>
                <a:latin typeface="Calibri" pitchFamily="34" charset="0"/>
                <a:ea typeface="Calibri" pitchFamily="34" charset="0"/>
                <a:cs typeface="Calibri" pitchFamily="34" charset="0"/>
              </a:rPr>
              <a:t>y de PI disponible en </a:t>
            </a:r>
            <a:endParaRPr lang="es-MX" sz="2400" dirty="0">
              <a:solidFill>
                <a:schemeClr val="accent3">
                  <a:lumMod val="75000"/>
                </a:schemeClr>
              </a:solidFill>
            </a:endParaRPr>
          </a:p>
        </p:txBody>
      </p:sp>
      <p:sp>
        <p:nvSpPr>
          <p:cNvPr id="3" name="2 Marcador de contenido"/>
          <p:cNvSpPr>
            <a:spLocks noGrp="1"/>
          </p:cNvSpPr>
          <p:nvPr>
            <p:ph idx="1"/>
          </p:nvPr>
        </p:nvSpPr>
        <p:spPr/>
        <p:txBody>
          <a:bodyPr>
            <a:normAutofit lnSpcReduction="10000"/>
          </a:bodyPr>
          <a:lstStyle/>
          <a:p>
            <a:pPr algn="just">
              <a:buClr>
                <a:srgbClr val="008080"/>
              </a:buClr>
            </a:pPr>
            <a:r>
              <a:rPr lang="es-ES" altLang="es-MX" dirty="0">
                <a:hlinkClick r:id="rId2"/>
              </a:rPr>
              <a:t>http://www.sitios.scjn.gob.mx/codhap/</a:t>
            </a:r>
            <a:endParaRPr lang="es-ES" altLang="es-MX" dirty="0"/>
          </a:p>
          <a:p>
            <a:pPr algn="just">
              <a:buClr>
                <a:srgbClr val="008080"/>
              </a:buClr>
            </a:pPr>
            <a:endParaRPr lang="es-ES" altLang="es-MX" dirty="0"/>
          </a:p>
          <a:p>
            <a:pPr algn="just">
              <a:buClr>
                <a:srgbClr val="008080"/>
              </a:buClr>
            </a:pPr>
            <a:r>
              <a:rPr lang="es-ES" altLang="es-MX" dirty="0">
                <a:hlinkClick r:id="rId3"/>
              </a:rPr>
              <a:t>http://equidad.scjn.gob.mx</a:t>
            </a:r>
            <a:endParaRPr lang="es-ES" altLang="es-MX" dirty="0"/>
          </a:p>
          <a:p>
            <a:pPr algn="just">
              <a:buClr>
                <a:srgbClr val="008080"/>
              </a:buClr>
            </a:pPr>
            <a:endParaRPr lang="es-ES" altLang="es-MX" dirty="0"/>
          </a:p>
          <a:p>
            <a:pPr algn="just">
              <a:buClr>
                <a:srgbClr val="008080"/>
              </a:buClr>
            </a:pPr>
            <a:r>
              <a:rPr lang="es-ES" altLang="es-MX" dirty="0"/>
              <a:t>Bibliografía relacionada con la agenda de migración y protección internacional</a:t>
            </a:r>
          </a:p>
          <a:p>
            <a:pPr algn="just">
              <a:buClr>
                <a:srgbClr val="008080"/>
              </a:buClr>
            </a:pPr>
            <a:endParaRPr lang="es-ES" altLang="es-MX" dirty="0"/>
          </a:p>
          <a:p>
            <a:pPr algn="just">
              <a:buClr>
                <a:srgbClr val="008080"/>
              </a:buClr>
            </a:pPr>
            <a:r>
              <a:rPr lang="es-ES" altLang="es-MX" dirty="0">
                <a:hlinkClick r:id="rId4"/>
              </a:rPr>
              <a:t>http://www.sinfronteras.org.mx</a:t>
            </a:r>
            <a:r>
              <a:rPr lang="es-ES" altLang="es-MX" dirty="0"/>
              <a:t> </a:t>
            </a:r>
          </a:p>
          <a:p>
            <a:endParaRPr lang="es-MX" dirty="0"/>
          </a:p>
        </p:txBody>
      </p:sp>
    </p:spTree>
    <p:extLst>
      <p:ext uri="{BB962C8B-B14F-4D97-AF65-F5344CB8AC3E}">
        <p14:creationId xmlns:p14="http://schemas.microsoft.com/office/powerpoint/2010/main" val="34981273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1390" y="1916832"/>
            <a:ext cx="4348642" cy="307777"/>
          </a:xfrm>
          <a:prstGeom prst="rect">
            <a:avLst/>
          </a:prstGeom>
          <a:noFill/>
        </p:spPr>
        <p:txBody>
          <a:bodyPr wrap="square" rtlCol="0">
            <a:spAutoFit/>
          </a:bodyPr>
          <a:lstStyle/>
          <a:p>
            <a:pPr algn="just"/>
            <a:r>
              <a:rPr lang="es-MX" sz="1400" dirty="0" smtClean="0">
                <a:solidFill>
                  <a:schemeClr val="bg1">
                    <a:lumMod val="50000"/>
                  </a:schemeClr>
                </a:solidFill>
              </a:rPr>
              <a:t>-</a:t>
            </a:r>
            <a:endParaRPr lang="es-MX" dirty="0"/>
          </a:p>
        </p:txBody>
      </p:sp>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0" indent="0" algn="ctr">
              <a:buFont typeface="Arial" charset="0"/>
              <a:buNone/>
              <a:defRPr/>
            </a:pPr>
            <a:endParaRPr lang="es-ES" sz="6000" b="1" dirty="0" smtClean="0">
              <a:ln/>
              <a:solidFill>
                <a:schemeClr val="accent3"/>
              </a:solidFill>
            </a:endParaRPr>
          </a:p>
          <a:p>
            <a:pPr marL="0" indent="0" algn="ctr">
              <a:buFont typeface="Arial" charset="0"/>
              <a:buNone/>
              <a:defRPr/>
            </a:pPr>
            <a:r>
              <a:rPr lang="es-ES" sz="6000" b="1" dirty="0" smtClean="0">
                <a:ln/>
                <a:solidFill>
                  <a:schemeClr val="accent3"/>
                </a:solidFill>
              </a:rPr>
              <a:t>¡</a:t>
            </a:r>
            <a:r>
              <a:rPr lang="es-ES" sz="6000" b="1" dirty="0">
                <a:ln/>
                <a:solidFill>
                  <a:schemeClr val="accent3"/>
                </a:solidFill>
              </a:rPr>
              <a:t>MUCHAS GRACIAS </a:t>
            </a:r>
          </a:p>
          <a:p>
            <a:pPr marL="0" indent="0" algn="ctr">
              <a:buFont typeface="Arial" charset="0"/>
              <a:buNone/>
              <a:defRPr/>
            </a:pPr>
            <a:r>
              <a:rPr lang="es-ES" sz="6000" b="1" dirty="0">
                <a:ln/>
                <a:solidFill>
                  <a:schemeClr val="accent3"/>
                </a:solidFill>
              </a:rPr>
              <a:t>POR SU ATENCIÓN!</a:t>
            </a:r>
          </a:p>
          <a:p>
            <a:endParaRPr lang="es-MX" dirty="0"/>
          </a:p>
        </p:txBody>
      </p:sp>
    </p:spTree>
    <p:extLst>
      <p:ext uri="{BB962C8B-B14F-4D97-AF65-F5344CB8AC3E}">
        <p14:creationId xmlns:p14="http://schemas.microsoft.com/office/powerpoint/2010/main" val="4106408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5060008" cy="335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717032"/>
            <a:ext cx="37623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23" y="4191323"/>
            <a:ext cx="3111237" cy="2080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19" y="1412776"/>
            <a:ext cx="2625105" cy="1768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162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1390" y="1916832"/>
            <a:ext cx="4348642" cy="307777"/>
          </a:xfrm>
          <a:prstGeom prst="rect">
            <a:avLst/>
          </a:prstGeom>
          <a:noFill/>
        </p:spPr>
        <p:txBody>
          <a:bodyPr wrap="square" rtlCol="0">
            <a:spAutoFit/>
          </a:bodyPr>
          <a:lstStyle/>
          <a:p>
            <a:pPr algn="just"/>
            <a:r>
              <a:rPr lang="es-MX" sz="1400" dirty="0" smtClean="0">
                <a:solidFill>
                  <a:schemeClr val="bg1">
                    <a:lumMod val="50000"/>
                  </a:schemeClr>
                </a:solidFill>
              </a:rPr>
              <a:t>-</a:t>
            </a:r>
            <a:endParaRPr lang="es-MX" dirty="0"/>
          </a:p>
        </p:txBody>
      </p:sp>
      <p:sp>
        <p:nvSpPr>
          <p:cNvPr id="2" name="1 Título"/>
          <p:cNvSpPr>
            <a:spLocks noGrp="1"/>
          </p:cNvSpPr>
          <p:nvPr>
            <p:ph type="title"/>
          </p:nvPr>
        </p:nvSpPr>
        <p:spPr>
          <a:xfrm>
            <a:off x="457200" y="274638"/>
            <a:ext cx="7139136" cy="1143000"/>
          </a:xfrm>
        </p:spPr>
        <p:txBody>
          <a:bodyPr>
            <a:noAutofit/>
          </a:bodyPr>
          <a:lstStyle/>
          <a:p>
            <a:r>
              <a:rPr lang="es-MX" sz="2400" b="1" dirty="0" smtClean="0">
                <a:solidFill>
                  <a:schemeClr val="accent3">
                    <a:lumMod val="50000"/>
                  </a:schemeClr>
                </a:solidFill>
              </a:rPr>
              <a:t>Contexto </a:t>
            </a:r>
            <a:endParaRPr lang="es-MX" sz="2400" b="1" dirty="0">
              <a:solidFill>
                <a:schemeClr val="accent3">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34" y="1700808"/>
            <a:ext cx="468415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4841592" y="2791780"/>
            <a:ext cx="3970784" cy="2210544"/>
          </a:xfrm>
          <a:solidFill>
            <a:schemeClr val="bg1">
              <a:lumMod val="65000"/>
            </a:schemeClr>
          </a:solidFill>
        </p:spPr>
        <p:txBody>
          <a:bodyPr>
            <a:normAutofit/>
          </a:bodyPr>
          <a:lstStyle/>
          <a:p>
            <a:r>
              <a:rPr lang="es-ES" sz="1800" dirty="0" smtClean="0"/>
              <a:t>Afganistán        2.959 civiles en 2013</a:t>
            </a:r>
          </a:p>
          <a:p>
            <a:r>
              <a:rPr lang="es-ES" sz="1800" dirty="0" smtClean="0"/>
              <a:t>Iraq                   7.818 civiles en 2013</a:t>
            </a:r>
          </a:p>
          <a:p>
            <a:r>
              <a:rPr lang="es-ES" sz="1800" dirty="0" smtClean="0">
                <a:solidFill>
                  <a:srgbClr val="0070C0"/>
                </a:solidFill>
              </a:rPr>
              <a:t>México              </a:t>
            </a:r>
            <a:r>
              <a:rPr lang="es-ES" sz="1800" dirty="0" smtClean="0">
                <a:solidFill>
                  <a:srgbClr val="FF0000"/>
                </a:solidFill>
              </a:rPr>
              <a:t>27.000  </a:t>
            </a:r>
          </a:p>
          <a:p>
            <a:r>
              <a:rPr lang="es-ES" sz="1800" dirty="0" smtClean="0">
                <a:solidFill>
                  <a:srgbClr val="0070C0"/>
                </a:solidFill>
              </a:rPr>
              <a:t>Honduras         </a:t>
            </a:r>
            <a:r>
              <a:rPr lang="es-ES" sz="1800" dirty="0" smtClean="0">
                <a:solidFill>
                  <a:srgbClr val="FF0000"/>
                </a:solidFill>
              </a:rPr>
              <a:t>9,453</a:t>
            </a:r>
          </a:p>
          <a:p>
            <a:r>
              <a:rPr lang="es-ES" sz="1800" dirty="0" smtClean="0">
                <a:solidFill>
                  <a:srgbClr val="0070C0"/>
                </a:solidFill>
              </a:rPr>
              <a:t>Guatemala         </a:t>
            </a:r>
            <a:r>
              <a:rPr lang="es-ES" sz="1800" dirty="0" smtClean="0">
                <a:solidFill>
                  <a:srgbClr val="FF0000"/>
                </a:solidFill>
              </a:rPr>
              <a:t>6.072</a:t>
            </a:r>
            <a:r>
              <a:rPr lang="es-ES" sz="1800" dirty="0" smtClean="0">
                <a:solidFill>
                  <a:srgbClr val="0070C0"/>
                </a:solidFill>
              </a:rPr>
              <a:t> </a:t>
            </a:r>
          </a:p>
          <a:p>
            <a:r>
              <a:rPr lang="es-ES" sz="1800" dirty="0" smtClean="0">
                <a:solidFill>
                  <a:srgbClr val="0070C0"/>
                </a:solidFill>
              </a:rPr>
              <a:t>El Salvador         </a:t>
            </a:r>
            <a:r>
              <a:rPr lang="es-ES" sz="1800" dirty="0" smtClean="0">
                <a:solidFill>
                  <a:srgbClr val="FF0000"/>
                </a:solidFill>
              </a:rPr>
              <a:t>2.490</a:t>
            </a:r>
          </a:p>
          <a:p>
            <a:endParaRPr lang="es-ES" dirty="0" smtClean="0">
              <a:solidFill>
                <a:schemeClr val="bg1">
                  <a:lumMod val="95000"/>
                </a:schemeClr>
              </a:solidFill>
            </a:endParaRPr>
          </a:p>
          <a:p>
            <a:endParaRPr lang="es-ES" dirty="0" smtClean="0">
              <a:solidFill>
                <a:schemeClr val="bg1">
                  <a:lumMod val="95000"/>
                </a:schemeClr>
              </a:solidFill>
            </a:endParaRPr>
          </a:p>
          <a:p>
            <a:endParaRPr lang="es-ES" dirty="0" smtClean="0"/>
          </a:p>
          <a:p>
            <a:pPr>
              <a:buNone/>
            </a:pPr>
            <a:endParaRPr lang="es-ES" dirty="0" smtClean="0"/>
          </a:p>
        </p:txBody>
      </p:sp>
      <p:sp>
        <p:nvSpPr>
          <p:cNvPr id="8" name="Content Placeholder 2"/>
          <p:cNvSpPr txBox="1">
            <a:spLocks/>
          </p:cNvSpPr>
          <p:nvPr/>
        </p:nvSpPr>
        <p:spPr>
          <a:xfrm>
            <a:off x="5652120" y="5373216"/>
            <a:ext cx="2952328" cy="720080"/>
          </a:xfrm>
          <a:prstGeom prst="rect">
            <a:avLst/>
          </a:prstGeom>
          <a:solidFill>
            <a:schemeClr val="bg1"/>
          </a:solidFill>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sz="3700" dirty="0"/>
              <a:t>Otras Situaciones de Violencia en el Triángulo del Norte Centroamericano </a:t>
            </a:r>
            <a:r>
              <a:rPr lang="es-MX" sz="3700" dirty="0" smtClean="0"/>
              <a:t>. ACAPS.</a:t>
            </a:r>
            <a:endParaRPr lang="es-ES" sz="3700" dirty="0" smtClean="0">
              <a:solidFill>
                <a:schemeClr val="bg1">
                  <a:lumMod val="95000"/>
                </a:schemeClr>
              </a:solidFill>
            </a:endParaRPr>
          </a:p>
          <a:p>
            <a:endParaRPr lang="es-ES" dirty="0" smtClean="0">
              <a:solidFill>
                <a:schemeClr val="bg1">
                  <a:lumMod val="95000"/>
                </a:schemeClr>
              </a:solidFill>
            </a:endParaRPr>
          </a:p>
          <a:p>
            <a:endParaRPr lang="es-ES" dirty="0" smtClean="0"/>
          </a:p>
          <a:p>
            <a:pPr>
              <a:buFont typeface="Arial" pitchFamily="34" charset="0"/>
              <a:buNone/>
            </a:pPr>
            <a:endParaRPr lang="es-ES" dirty="0" smtClean="0"/>
          </a:p>
        </p:txBody>
      </p:sp>
    </p:spTree>
    <p:extLst>
      <p:ext uri="{BB962C8B-B14F-4D97-AF65-F5344CB8AC3E}">
        <p14:creationId xmlns:p14="http://schemas.microsoft.com/office/powerpoint/2010/main" val="1154467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cid:E219ECC9-79FC-4819-AC70-7D50EF410B3A"/>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168" y="476672"/>
            <a:ext cx="1940703"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043608" y="476672"/>
            <a:ext cx="7139136" cy="1143000"/>
          </a:xfrm>
        </p:spPr>
        <p:txBody>
          <a:bodyPr>
            <a:noAutofit/>
          </a:bodyPr>
          <a:lstStyle/>
          <a:p>
            <a:r>
              <a:rPr lang="es-MX" sz="2400" b="1" dirty="0" smtClean="0">
                <a:solidFill>
                  <a:schemeClr val="accent3">
                    <a:lumMod val="50000"/>
                  </a:schemeClr>
                </a:solidFill>
              </a:rPr>
              <a:t>Contexto </a:t>
            </a:r>
            <a:endParaRPr lang="es-MX" sz="2400" b="1" dirty="0">
              <a:solidFill>
                <a:schemeClr val="accent3">
                  <a:lumMod val="50000"/>
                </a:schemeClr>
              </a:solidFill>
            </a:endParaRPr>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77865" y="1600200"/>
            <a:ext cx="578826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965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cid:E219ECC9-79FC-4819-AC70-7D50EF410B3A"/>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5645" y="476672"/>
            <a:ext cx="159822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043608" y="476672"/>
            <a:ext cx="7139136" cy="1143000"/>
          </a:xfrm>
        </p:spPr>
        <p:txBody>
          <a:bodyPr>
            <a:noAutofit/>
          </a:bodyPr>
          <a:lstStyle/>
          <a:p>
            <a:r>
              <a:rPr lang="en-GB" sz="2400" b="1" dirty="0" smtClean="0">
                <a:solidFill>
                  <a:schemeClr val="accent3">
                    <a:lumMod val="75000"/>
                  </a:schemeClr>
                </a:solidFill>
              </a:rPr>
              <a:t>   CONTEXTO </a:t>
            </a:r>
            <a:r>
              <a:rPr lang="en-GB" sz="2400" b="1" dirty="0">
                <a:solidFill>
                  <a:schemeClr val="accent3">
                    <a:lumMod val="75000"/>
                  </a:schemeClr>
                </a:solidFill>
              </a:rPr>
              <a:t>OSV: </a:t>
            </a:r>
            <a:r>
              <a:rPr lang="en-GB" sz="2400" b="1" dirty="0" smtClean="0">
                <a:solidFill>
                  <a:schemeClr val="accent3">
                    <a:lumMod val="75000"/>
                  </a:schemeClr>
                </a:solidFill>
              </a:rPr>
              <a:t/>
            </a:r>
            <a:br>
              <a:rPr lang="en-GB" sz="2400" b="1" dirty="0" smtClean="0">
                <a:solidFill>
                  <a:schemeClr val="accent3">
                    <a:lumMod val="75000"/>
                  </a:schemeClr>
                </a:solidFill>
              </a:rPr>
            </a:br>
            <a:r>
              <a:rPr lang="en-GB" sz="2400" b="1" dirty="0">
                <a:solidFill>
                  <a:schemeClr val="accent3">
                    <a:lumMod val="75000"/>
                  </a:schemeClr>
                </a:solidFill>
              </a:rPr>
              <a:t> </a:t>
            </a:r>
            <a:r>
              <a:rPr lang="en-GB" sz="2400" b="1" dirty="0" smtClean="0">
                <a:solidFill>
                  <a:schemeClr val="accent3">
                    <a:lumMod val="75000"/>
                  </a:schemeClr>
                </a:solidFill>
              </a:rPr>
              <a:t>            SIMILITUDES </a:t>
            </a:r>
            <a:r>
              <a:rPr lang="en-GB" sz="2400" b="1" dirty="0">
                <a:solidFill>
                  <a:schemeClr val="accent3">
                    <a:lumMod val="75000"/>
                  </a:schemeClr>
                </a:solidFill>
              </a:rPr>
              <a:t>CON UN CONFLICTO ARMADO</a:t>
            </a:r>
            <a:endParaRPr lang="es-MX" sz="2400" b="1" dirty="0">
              <a:solidFill>
                <a:schemeClr val="accent3">
                  <a:lumMod val="75000"/>
                </a:schemeClr>
              </a:solidFill>
            </a:endParaRPr>
          </a:p>
        </p:txBody>
      </p:sp>
      <p:sp>
        <p:nvSpPr>
          <p:cNvPr id="3" name="2 Marcador de contenido"/>
          <p:cNvSpPr>
            <a:spLocks noGrp="1"/>
          </p:cNvSpPr>
          <p:nvPr>
            <p:ph idx="1"/>
          </p:nvPr>
        </p:nvSpPr>
        <p:spPr/>
        <p:txBody>
          <a:bodyPr>
            <a:noAutofit/>
          </a:bodyPr>
          <a:lstStyle/>
          <a:p>
            <a:pPr lvl="0"/>
            <a:r>
              <a:rPr lang="es-MX" sz="1800" dirty="0"/>
              <a:t>Altos niveles de violencia y criminalidad: presencia y uso de armas. </a:t>
            </a:r>
          </a:p>
          <a:p>
            <a:pPr lvl="0"/>
            <a:r>
              <a:rPr lang="es-MX" sz="1800" dirty="0"/>
              <a:t>-Un gran número de lesiones causadas por armas de fuego (heridas de guerra)  </a:t>
            </a:r>
          </a:p>
          <a:p>
            <a:pPr lvl="0"/>
            <a:r>
              <a:rPr lang="es-MX" sz="1800" dirty="0"/>
              <a:t>-Enfrentamientos frecuentes (entre bandas y con las fuerzas de seguridad) </a:t>
            </a:r>
          </a:p>
          <a:p>
            <a:pPr lvl="0"/>
            <a:r>
              <a:rPr lang="es-MX" sz="1800" dirty="0"/>
              <a:t>-Abuso físico y sexual, tortura, extorsión, secuestros,  desapariciones </a:t>
            </a:r>
          </a:p>
          <a:p>
            <a:pPr lvl="0"/>
            <a:r>
              <a:rPr lang="es-MX" sz="1800" dirty="0"/>
              <a:t>-Ausencia del Estado, altos niveles de corrupción e impunidad </a:t>
            </a:r>
          </a:p>
          <a:p>
            <a:pPr lvl="0"/>
            <a:r>
              <a:rPr lang="es-MX" sz="1800" dirty="0"/>
              <a:t>-Toques de queda (no oficiales), fronteras invisibles, restricciones de movimiento y confinamiento </a:t>
            </a:r>
            <a:endParaRPr lang="es-MX" sz="1800" dirty="0" smtClean="0"/>
          </a:p>
          <a:p>
            <a:r>
              <a:rPr lang="es-MX" sz="1800" dirty="0"/>
              <a:t>-Población que vive con el temor de la muerte violenta y el crimen </a:t>
            </a:r>
          </a:p>
          <a:p>
            <a:r>
              <a:rPr lang="es-MX" sz="1800" dirty="0"/>
              <a:t>-Limitado o no acceso a la salud y otros servicios básicos, la protección y la justicia </a:t>
            </a:r>
          </a:p>
          <a:p>
            <a:r>
              <a:rPr lang="es-MX" sz="1800" dirty="0"/>
              <a:t>-Reclutamiento forzado (jóvenes y NNA) </a:t>
            </a:r>
          </a:p>
          <a:p>
            <a:r>
              <a:rPr lang="es-MX" sz="1800" dirty="0"/>
              <a:t>-Desplazamiento forzado (nacional e internacional) </a:t>
            </a:r>
          </a:p>
          <a:p>
            <a:r>
              <a:rPr lang="es-MX" sz="1800" dirty="0"/>
              <a:t>-Elevado gasto en seguridad (gasto público y privado) </a:t>
            </a:r>
          </a:p>
          <a:p>
            <a:r>
              <a:rPr lang="es-MX" sz="1800" dirty="0"/>
              <a:t>-Restricciones de acceso para ayudar a la gente en zonas rojas. </a:t>
            </a:r>
          </a:p>
          <a:p>
            <a:r>
              <a:rPr lang="es-MX" sz="1800" dirty="0"/>
              <a:t>-Pérdida de espacios </a:t>
            </a:r>
            <a:r>
              <a:rPr lang="es-MX" sz="1800" dirty="0" smtClean="0"/>
              <a:t>públicos</a:t>
            </a:r>
            <a:endParaRPr lang="es-MX" sz="1800" dirty="0"/>
          </a:p>
        </p:txBody>
      </p:sp>
      <p:sp>
        <p:nvSpPr>
          <p:cNvPr id="5" name="4 Rectángulo"/>
          <p:cNvSpPr/>
          <p:nvPr/>
        </p:nvSpPr>
        <p:spPr>
          <a:xfrm>
            <a:off x="611560" y="1582341"/>
            <a:ext cx="8064896" cy="369332"/>
          </a:xfrm>
          <a:prstGeom prst="rect">
            <a:avLst/>
          </a:prstGeom>
        </p:spPr>
        <p:txBody>
          <a:bodyPr wrap="square">
            <a:spAutoFit/>
          </a:bodyPr>
          <a:lstStyle/>
          <a:p>
            <a:pPr lvl="0"/>
            <a:endParaRPr lang="es-MX" dirty="0"/>
          </a:p>
        </p:txBody>
      </p:sp>
    </p:spTree>
    <p:extLst>
      <p:ext uri="{BB962C8B-B14F-4D97-AF65-F5344CB8AC3E}">
        <p14:creationId xmlns:p14="http://schemas.microsoft.com/office/powerpoint/2010/main" val="1642765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1390" y="1916832"/>
            <a:ext cx="4348642" cy="307777"/>
          </a:xfrm>
          <a:prstGeom prst="rect">
            <a:avLst/>
          </a:prstGeom>
          <a:noFill/>
        </p:spPr>
        <p:txBody>
          <a:bodyPr wrap="square" rtlCol="0">
            <a:spAutoFit/>
          </a:bodyPr>
          <a:lstStyle/>
          <a:p>
            <a:pPr algn="just"/>
            <a:r>
              <a:rPr lang="es-MX" sz="1400" dirty="0" smtClean="0">
                <a:solidFill>
                  <a:schemeClr val="bg1">
                    <a:lumMod val="50000"/>
                  </a:schemeClr>
                </a:solidFill>
              </a:rPr>
              <a:t>-</a:t>
            </a:r>
            <a:endParaRPr lang="es-MX" dirty="0"/>
          </a:p>
        </p:txBody>
      </p:sp>
      <p:sp>
        <p:nvSpPr>
          <p:cNvPr id="2" name="1 Título"/>
          <p:cNvSpPr>
            <a:spLocks noGrp="1"/>
          </p:cNvSpPr>
          <p:nvPr>
            <p:ph type="title"/>
          </p:nvPr>
        </p:nvSpPr>
        <p:spPr>
          <a:xfrm>
            <a:off x="457200" y="274638"/>
            <a:ext cx="7067128" cy="1143000"/>
          </a:xfrm>
        </p:spPr>
        <p:txBody>
          <a:bodyPr>
            <a:noAutofit/>
          </a:bodyPr>
          <a:lstStyle/>
          <a:p>
            <a:r>
              <a:rPr lang="en-GB" sz="2400" b="1" dirty="0">
                <a:solidFill>
                  <a:schemeClr val="accent3">
                    <a:lumMod val="75000"/>
                  </a:schemeClr>
                </a:solidFill>
              </a:rPr>
              <a:t>IMPACTO OSV: PROTECCIÓN INTERNACIONAL Y FLUJOS MIXTOS</a:t>
            </a:r>
            <a:r>
              <a:rPr lang="es-MX" sz="2400" b="1" dirty="0">
                <a:solidFill>
                  <a:schemeClr val="accent3">
                    <a:lumMod val="75000"/>
                  </a:schemeClr>
                </a:solidFill>
              </a:rPr>
              <a:t/>
            </a:r>
            <a:br>
              <a:rPr lang="es-MX" sz="2400" b="1" dirty="0">
                <a:solidFill>
                  <a:schemeClr val="accent3">
                    <a:lumMod val="75000"/>
                  </a:schemeClr>
                </a:solidFill>
              </a:rPr>
            </a:br>
            <a:endParaRPr lang="es-MX" sz="2400" b="1" dirty="0">
              <a:solidFill>
                <a:schemeClr val="accent3">
                  <a:lumMod val="75000"/>
                </a:schemeClr>
              </a:solidFill>
            </a:endParaRPr>
          </a:p>
        </p:txBody>
      </p:sp>
      <p:sp>
        <p:nvSpPr>
          <p:cNvPr id="3" name="2 Marcador de contenido"/>
          <p:cNvSpPr>
            <a:spLocks noGrp="1"/>
          </p:cNvSpPr>
          <p:nvPr>
            <p:ph idx="1"/>
          </p:nvPr>
        </p:nvSpPr>
        <p:spPr/>
        <p:txBody>
          <a:bodyPr>
            <a:normAutofit fontScale="92500" lnSpcReduction="20000"/>
          </a:bodyPr>
          <a:lstStyle/>
          <a:p>
            <a:pPr marL="0" indent="0" algn="just">
              <a:buNone/>
            </a:pPr>
            <a:r>
              <a:rPr lang="es-MX" sz="2800" dirty="0" smtClean="0"/>
              <a:t>-Incremento en menores </a:t>
            </a:r>
            <a:r>
              <a:rPr lang="es-MX" sz="2800" dirty="0"/>
              <a:t>no acompañados detenidos </a:t>
            </a:r>
            <a:r>
              <a:rPr lang="es-MX" sz="2800" dirty="0" smtClean="0"/>
              <a:t>que llegaron a  </a:t>
            </a:r>
            <a:r>
              <a:rPr lang="es-MX" sz="2800" dirty="0"/>
              <a:t>EE.UU.: → 47.000 (2013-2014) → estimación de 90.000 para 2014-2015. </a:t>
            </a:r>
          </a:p>
          <a:p>
            <a:pPr marL="0" indent="0" algn="just">
              <a:buNone/>
            </a:pPr>
            <a:endParaRPr lang="es-MX" sz="2800" dirty="0"/>
          </a:p>
          <a:p>
            <a:pPr marL="0" indent="0">
              <a:buNone/>
            </a:pPr>
            <a:r>
              <a:rPr lang="es-MX" sz="2800" dirty="0"/>
              <a:t>-Solicitantes de Asilo: 130% de aumento en las solicitudes de asilo desde 2009 hasta 2013 (ACNUR 2014) </a:t>
            </a:r>
          </a:p>
          <a:p>
            <a:pPr marL="0" indent="0">
              <a:buNone/>
            </a:pPr>
            <a:endParaRPr lang="es-MX" sz="2800" dirty="0"/>
          </a:p>
          <a:p>
            <a:pPr marL="0" indent="0">
              <a:buNone/>
            </a:pPr>
            <a:r>
              <a:rPr lang="es-MX" sz="2800" dirty="0"/>
              <a:t>-Refugiados:  Aumento del 31% en el otorgamiento de la condición de refugiado, entre 2010 y 2012 (ACNUR 2014)</a:t>
            </a:r>
          </a:p>
          <a:p>
            <a:pPr marL="0" indent="0">
              <a:buNone/>
            </a:pPr>
            <a:endParaRPr lang="es-MX" sz="2800" dirty="0"/>
          </a:p>
          <a:p>
            <a:pPr marL="0" indent="0">
              <a:buNone/>
            </a:pPr>
            <a:r>
              <a:rPr lang="es-MX" sz="2800" dirty="0"/>
              <a:t>-Deportaciones: 185.000 personas del TNCA deportados en 2013 (un aumento del 46% desde 2011). </a:t>
            </a:r>
          </a:p>
          <a:p>
            <a:pPr marL="0" indent="0">
              <a:buNone/>
            </a:pPr>
            <a:endParaRPr lang="es-MX" sz="2800" b="1" dirty="0"/>
          </a:p>
        </p:txBody>
      </p:sp>
      <p:pic>
        <p:nvPicPr>
          <p:cNvPr id="5" name="Imagen 1" descr="cid:E219ECC9-79FC-4819-AC70-7D50EF410B3A"/>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9387" y="692696"/>
            <a:ext cx="1484067"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802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1390" y="1916832"/>
            <a:ext cx="4348642" cy="307777"/>
          </a:xfrm>
          <a:prstGeom prst="rect">
            <a:avLst/>
          </a:prstGeom>
          <a:noFill/>
        </p:spPr>
        <p:txBody>
          <a:bodyPr wrap="square" rtlCol="0">
            <a:spAutoFit/>
          </a:bodyPr>
          <a:lstStyle/>
          <a:p>
            <a:pPr algn="just"/>
            <a:r>
              <a:rPr lang="es-MX" sz="1400" dirty="0" smtClean="0">
                <a:solidFill>
                  <a:schemeClr val="bg1">
                    <a:lumMod val="50000"/>
                  </a:schemeClr>
                </a:solidFill>
              </a:rPr>
              <a:t>-</a:t>
            </a:r>
            <a:endParaRPr lang="es-MX" dirty="0"/>
          </a:p>
        </p:txBody>
      </p:sp>
      <p:sp>
        <p:nvSpPr>
          <p:cNvPr id="2" name="1 Título"/>
          <p:cNvSpPr>
            <a:spLocks noGrp="1"/>
          </p:cNvSpPr>
          <p:nvPr>
            <p:ph type="title"/>
          </p:nvPr>
        </p:nvSpPr>
        <p:spPr>
          <a:xfrm>
            <a:off x="457200" y="274638"/>
            <a:ext cx="7067128" cy="1143000"/>
          </a:xfrm>
        </p:spPr>
        <p:txBody>
          <a:bodyPr>
            <a:noAutofit/>
          </a:bodyPr>
          <a:lstStyle/>
          <a:p>
            <a:r>
              <a:rPr lang="es-MX" sz="2400" b="1" dirty="0" smtClean="0">
                <a:solidFill>
                  <a:schemeClr val="accent3">
                    <a:lumMod val="50000"/>
                  </a:schemeClr>
                </a:solidFill>
              </a:rPr>
              <a:t>Perfil de la población migrante que enfrenta obstáculos para acceder a la justicia.</a:t>
            </a:r>
            <a:endParaRPr lang="es-MX" sz="2400" b="1" dirty="0">
              <a:solidFill>
                <a:schemeClr val="accent3">
                  <a:lumMod val="50000"/>
                </a:schemeClr>
              </a:solidFill>
            </a:endParaRPr>
          </a:p>
        </p:txBody>
      </p:sp>
      <p:sp>
        <p:nvSpPr>
          <p:cNvPr id="3" name="2 Marcador de contenido"/>
          <p:cNvSpPr>
            <a:spLocks noGrp="1"/>
          </p:cNvSpPr>
          <p:nvPr>
            <p:ph idx="1"/>
          </p:nvPr>
        </p:nvSpPr>
        <p:spPr/>
        <p:txBody>
          <a:bodyPr>
            <a:normAutofit/>
          </a:bodyPr>
          <a:lstStyle/>
          <a:p>
            <a:pPr marL="0" indent="0" algn="just">
              <a:buNone/>
            </a:pPr>
            <a:endParaRPr lang="es-MX" altLang="es-MX" sz="2800" dirty="0" smtClean="0">
              <a:ea typeface="Calibri" pitchFamily="34" charset="0"/>
              <a:cs typeface="Calibri" pitchFamily="34" charset="0"/>
            </a:endParaRPr>
          </a:p>
          <a:p>
            <a:pPr marL="0" indent="0" algn="just">
              <a:buNone/>
            </a:pPr>
            <a:r>
              <a:rPr lang="es-MX" altLang="es-MX" sz="2800" dirty="0" smtClean="0">
                <a:ea typeface="Calibri" pitchFamily="34" charset="0"/>
                <a:cs typeface="Calibri" pitchFamily="34" charset="0"/>
              </a:rPr>
              <a:t>Hay </a:t>
            </a:r>
            <a:r>
              <a:rPr lang="es-MX" altLang="es-MX" sz="2800" dirty="0">
                <a:ea typeface="Calibri" pitchFamily="34" charset="0"/>
                <a:cs typeface="Calibri" pitchFamily="34" charset="0"/>
              </a:rPr>
              <a:t>diferentes perfiles, nacionalidades, motivaciones </a:t>
            </a:r>
            <a:r>
              <a:rPr lang="es-MX" altLang="es-MX" sz="2800" dirty="0" smtClean="0">
                <a:ea typeface="Calibri" pitchFamily="34" charset="0"/>
                <a:cs typeface="Calibri" pitchFamily="34" charset="0"/>
              </a:rPr>
              <a:t>de </a:t>
            </a:r>
            <a:r>
              <a:rPr lang="es-MX" altLang="es-MX" sz="2800" dirty="0">
                <a:ea typeface="Calibri" pitchFamily="34" charset="0"/>
                <a:cs typeface="Calibri" pitchFamily="34" charset="0"/>
              </a:rPr>
              <a:t>salida,  sin embargo, dentro del grupo de </a:t>
            </a:r>
            <a:r>
              <a:rPr lang="es-MX" altLang="es-MX" sz="2800" dirty="0" smtClean="0">
                <a:ea typeface="Calibri" pitchFamily="34" charset="0"/>
                <a:cs typeface="Calibri" pitchFamily="34" charset="0"/>
              </a:rPr>
              <a:t>personas migrantes y sujetas de protección internacional, </a:t>
            </a:r>
            <a:r>
              <a:rPr lang="es-MX" altLang="es-MX" sz="2800" dirty="0">
                <a:ea typeface="Calibri" pitchFamily="34" charset="0"/>
                <a:cs typeface="Calibri" pitchFamily="34" charset="0"/>
              </a:rPr>
              <a:t>hay quienes se encuentran en mayor condición de </a:t>
            </a:r>
            <a:r>
              <a:rPr lang="es-MX" altLang="es-MX" sz="2800" dirty="0" smtClean="0">
                <a:ea typeface="Calibri" pitchFamily="34" charset="0"/>
                <a:cs typeface="Calibri" pitchFamily="34" charset="0"/>
              </a:rPr>
              <a:t>vulnerabilidad: cuando no cuentan con un documento migratorio, cuando no tiene redes de apoyo en los países de tránsito y destino, o conocimiento de los derechos que poseen y los mecanismos para hacerlos efectivos países distintos al de origen.</a:t>
            </a:r>
            <a:endParaRPr lang="es-MX" altLang="es-MX" sz="2800" dirty="0">
              <a:ea typeface="Calibri" pitchFamily="34" charset="0"/>
              <a:cs typeface="Calibri" pitchFamily="34" charset="0"/>
            </a:endParaRPr>
          </a:p>
          <a:p>
            <a:pPr marL="0" indent="0">
              <a:buNone/>
            </a:pPr>
            <a:endParaRPr lang="es-MX" sz="2800" b="1" dirty="0"/>
          </a:p>
        </p:txBody>
      </p:sp>
    </p:spTree>
    <p:extLst>
      <p:ext uri="{BB962C8B-B14F-4D97-AF65-F5344CB8AC3E}">
        <p14:creationId xmlns:p14="http://schemas.microsoft.com/office/powerpoint/2010/main" val="4162176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1775</TotalTime>
  <Words>2293</Words>
  <Application>Microsoft Office PowerPoint</Application>
  <PresentationFormat>Presentación en pantalla (4:3)</PresentationFormat>
  <Paragraphs>155</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Presentación de PowerPoint</vt:lpstr>
      <vt:lpstr>Presentación de PowerPoint</vt:lpstr>
      <vt:lpstr>Contexto</vt:lpstr>
      <vt:lpstr>Presentación de PowerPoint</vt:lpstr>
      <vt:lpstr>Contexto </vt:lpstr>
      <vt:lpstr>Contexto </vt:lpstr>
      <vt:lpstr>   CONTEXTO OSV:               SIMILITUDES CON UN CONFLICTO ARMADO</vt:lpstr>
      <vt:lpstr>IMPACTO OSV: PROTECCIÓN INTERNACIONAL Y FLUJOS MIXTOS </vt:lpstr>
      <vt:lpstr>Perfil de la población migrante que enfrenta obstáculos para acceder a la justicia.</vt:lpstr>
      <vt:lpstr>Médicos Sin Fronteras 2014</vt:lpstr>
      <vt:lpstr>Presentación de PowerPoint</vt:lpstr>
      <vt:lpstr>Obstáculos para acceder a la justicia</vt:lpstr>
      <vt:lpstr>Retos en el acceso a la justicia</vt:lpstr>
      <vt:lpstr>Retos en el acceso a la justicia</vt:lpstr>
      <vt:lpstr>Presentación de PowerPoint</vt:lpstr>
      <vt:lpstr>Presentación de PowerPoint</vt:lpstr>
      <vt:lpstr>Presentación de PowerPoint</vt:lpstr>
      <vt:lpstr>Construcción del Protocolo</vt:lpstr>
      <vt:lpstr>Estructura del Protocolo/Justificación</vt:lpstr>
      <vt:lpstr>Estructura del Protocolo/Situación general de las personas migrantes y sujetas de protección internacional</vt:lpstr>
      <vt:lpstr>Estructura del Protocolo/Objetivo</vt:lpstr>
      <vt:lpstr>Estructura del Protocolo/Marco Jurídico</vt:lpstr>
      <vt:lpstr>Estructura del Protocolo/Principios Generales</vt:lpstr>
      <vt:lpstr>Estructura del Protocolo/Principios Generales</vt:lpstr>
      <vt:lpstr>Estructura del Protocolo/Derechos para hacer efectivo el acceso a la justicia</vt:lpstr>
      <vt:lpstr>Estructura del Protocolo/Reglas generales y específicas de actuación.</vt:lpstr>
      <vt:lpstr>Estructura del Protocolo/Reglas Generales</vt:lpstr>
      <vt:lpstr>Presentación de PowerPoint</vt:lpstr>
      <vt:lpstr>Presentación de PowerPoint</vt:lpstr>
      <vt:lpstr>Presentación de PowerPoint</vt:lpstr>
      <vt:lpstr>Reglas especificas para:</vt:lpstr>
      <vt:lpstr>Presentación de PowerPoint</vt:lpstr>
      <vt:lpstr>Presentación de PowerPoint</vt:lpstr>
      <vt:lpstr>Presentación de PowerPoint</vt:lpstr>
      <vt:lpstr>Estructura del Protocolo/Expectativas sobre  la aplicación del…</vt:lpstr>
      <vt:lpstr>Algunos retos</vt:lpstr>
      <vt:lpstr>Protocolo e información de la agenda migratoria  y de PI disponible en </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dc:creator>
  <cp:lastModifiedBy>CCAS</cp:lastModifiedBy>
  <cp:revision>125</cp:revision>
  <dcterms:created xsi:type="dcterms:W3CDTF">2013-03-19T19:31:53Z</dcterms:created>
  <dcterms:modified xsi:type="dcterms:W3CDTF">2015-05-08T18:10:05Z</dcterms:modified>
</cp:coreProperties>
</file>