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257" r:id="rId2"/>
    <p:sldId id="258" r:id="rId3"/>
    <p:sldId id="259" r:id="rId4"/>
    <p:sldId id="260" r:id="rId5"/>
    <p:sldId id="263" r:id="rId6"/>
    <p:sldId id="264" r:id="rId7"/>
    <p:sldId id="265" r:id="rId8"/>
    <p:sldId id="267" r:id="rId9"/>
    <p:sldId id="268" r:id="rId10"/>
    <p:sldId id="269" r:id="rId11"/>
    <p:sldId id="271" r:id="rId12"/>
    <p:sldId id="273" r:id="rId13"/>
    <p:sldId id="274" r:id="rId14"/>
    <p:sldId id="276" r:id="rId15"/>
    <p:sldId id="278" r:id="rId16"/>
    <p:sldId id="279" r:id="rId17"/>
    <p:sldId id="280" r:id="rId18"/>
    <p:sldId id="281" r:id="rId19"/>
    <p:sldId id="282" r:id="rId20"/>
    <p:sldId id="283" r:id="rId21"/>
    <p:sldId id="284" r:id="rId22"/>
    <p:sldId id="285" r:id="rId23"/>
    <p:sldId id="286" r:id="rId24"/>
    <p:sldId id="287" r:id="rId25"/>
    <p:sldId id="288" r:id="rId26"/>
    <p:sldId id="290" r:id="rId27"/>
    <p:sldId id="291" r:id="rId28"/>
    <p:sldId id="292" r:id="rId29"/>
    <p:sldId id="293" r:id="rId30"/>
    <p:sldId id="294" r:id="rId31"/>
    <p:sldId id="295" r:id="rId32"/>
    <p:sldId id="296" r:id="rId33"/>
    <p:sldId id="297" r:id="rId34"/>
    <p:sldId id="298" r:id="rId35"/>
    <p:sldId id="301" r:id="rId36"/>
    <p:sldId id="302" r:id="rId37"/>
    <p:sldId id="303" r:id="rId38"/>
    <p:sldId id="304" r:id="rId39"/>
    <p:sldId id="299" r:id="rId40"/>
    <p:sldId id="300" r:id="rId4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E691FF-DDEF-4ECB-9BAB-12D8DA5BF26B}" type="doc">
      <dgm:prSet loTypeId="urn:microsoft.com/office/officeart/2005/8/layout/equation2" loCatId="relationship" qsTypeId="urn:microsoft.com/office/officeart/2005/8/quickstyle/simple1" qsCatId="simple" csTypeId="urn:microsoft.com/office/officeart/2005/8/colors/accent1_2" csCatId="accent1" phldr="1"/>
      <dgm:spPr/>
    </dgm:pt>
    <dgm:pt modelId="{0336CB14-8271-456D-A66E-C8998545C16E}">
      <dgm:prSet phldrT="[Texto]"/>
      <dgm:spPr>
        <a:solidFill>
          <a:schemeClr val="accent6">
            <a:lumMod val="75000"/>
          </a:schemeClr>
        </a:solidFill>
      </dgm:spPr>
      <dgm:t>
        <a:bodyPr/>
        <a:lstStyle/>
        <a:p>
          <a:r>
            <a:rPr lang="es-EC" dirty="0" smtClean="0"/>
            <a:t>DIDH</a:t>
          </a:r>
          <a:endParaRPr lang="es-EC" dirty="0"/>
        </a:p>
      </dgm:t>
    </dgm:pt>
    <dgm:pt modelId="{B99D8E10-7FD6-426D-9206-E4E7D77C0193}" type="parTrans" cxnId="{AC7BEEC6-6928-4E33-AEA9-17108E66022E}">
      <dgm:prSet/>
      <dgm:spPr/>
      <dgm:t>
        <a:bodyPr/>
        <a:lstStyle/>
        <a:p>
          <a:endParaRPr lang="es-EC"/>
        </a:p>
      </dgm:t>
    </dgm:pt>
    <dgm:pt modelId="{5C3BB399-762F-4559-8F06-EADD873C6A6D}" type="sibTrans" cxnId="{AC7BEEC6-6928-4E33-AEA9-17108E66022E}">
      <dgm:prSet/>
      <dgm:spPr>
        <a:solidFill>
          <a:srgbClr val="C00000"/>
        </a:solidFill>
      </dgm:spPr>
      <dgm:t>
        <a:bodyPr/>
        <a:lstStyle/>
        <a:p>
          <a:endParaRPr lang="es-EC"/>
        </a:p>
      </dgm:t>
    </dgm:pt>
    <dgm:pt modelId="{89724EE8-D607-43FA-A989-45CE103ABD48}">
      <dgm:prSet phldrT="[Texto]"/>
      <dgm:spPr>
        <a:solidFill>
          <a:schemeClr val="accent4">
            <a:lumMod val="75000"/>
          </a:schemeClr>
        </a:solidFill>
      </dgm:spPr>
      <dgm:t>
        <a:bodyPr/>
        <a:lstStyle/>
        <a:p>
          <a:r>
            <a:rPr lang="es-EC" dirty="0" smtClean="0"/>
            <a:t>DIR</a:t>
          </a:r>
          <a:endParaRPr lang="es-EC" dirty="0"/>
        </a:p>
      </dgm:t>
    </dgm:pt>
    <dgm:pt modelId="{DC86C895-E678-4F9A-9FF8-166BC2491AF2}" type="parTrans" cxnId="{7AD71794-2BB3-49CC-BC7B-34A97238030E}">
      <dgm:prSet/>
      <dgm:spPr/>
      <dgm:t>
        <a:bodyPr/>
        <a:lstStyle/>
        <a:p>
          <a:endParaRPr lang="es-EC"/>
        </a:p>
      </dgm:t>
    </dgm:pt>
    <dgm:pt modelId="{97A0D67B-6173-48EA-86AF-CDE2E4B437CF}" type="sibTrans" cxnId="{7AD71794-2BB3-49CC-BC7B-34A97238030E}">
      <dgm:prSet/>
      <dgm:spPr>
        <a:solidFill>
          <a:srgbClr val="C00000"/>
        </a:solidFill>
      </dgm:spPr>
      <dgm:t>
        <a:bodyPr/>
        <a:lstStyle/>
        <a:p>
          <a:endParaRPr lang="es-EC"/>
        </a:p>
      </dgm:t>
    </dgm:pt>
    <dgm:pt modelId="{8CCBFE9E-A724-4D6F-85E8-8887A53D0DCF}">
      <dgm:prSet phldrT="[Texto]"/>
      <dgm:spPr>
        <a:solidFill>
          <a:schemeClr val="tx2">
            <a:lumMod val="75000"/>
          </a:schemeClr>
        </a:solidFill>
      </dgm:spPr>
      <dgm:t>
        <a:bodyPr/>
        <a:lstStyle/>
        <a:p>
          <a:r>
            <a:rPr lang="es-EC" dirty="0" smtClean="0"/>
            <a:t>LITIGIO ESTRATÉGICO </a:t>
          </a:r>
        </a:p>
        <a:p>
          <a:r>
            <a:rPr lang="es-EC" dirty="0" smtClean="0"/>
            <a:t>Casos personas refugiadas</a:t>
          </a:r>
          <a:endParaRPr lang="es-EC" dirty="0"/>
        </a:p>
      </dgm:t>
    </dgm:pt>
    <dgm:pt modelId="{6C8388A4-F374-4A20-8DE6-A7A419FA659B}" type="parTrans" cxnId="{E105A0D6-248F-4C61-8875-4D73D465427D}">
      <dgm:prSet/>
      <dgm:spPr/>
      <dgm:t>
        <a:bodyPr/>
        <a:lstStyle/>
        <a:p>
          <a:endParaRPr lang="es-EC"/>
        </a:p>
      </dgm:t>
    </dgm:pt>
    <dgm:pt modelId="{544E5F5A-3761-4E25-99A6-7BA3A89DB943}" type="sibTrans" cxnId="{E105A0D6-248F-4C61-8875-4D73D465427D}">
      <dgm:prSet/>
      <dgm:spPr/>
      <dgm:t>
        <a:bodyPr/>
        <a:lstStyle/>
        <a:p>
          <a:endParaRPr lang="es-EC"/>
        </a:p>
      </dgm:t>
    </dgm:pt>
    <dgm:pt modelId="{C8B2315D-5336-4813-AF48-834080D79E82}" type="pres">
      <dgm:prSet presAssocID="{8BE691FF-DDEF-4ECB-9BAB-12D8DA5BF26B}" presName="Name0" presStyleCnt="0">
        <dgm:presLayoutVars>
          <dgm:dir/>
          <dgm:resizeHandles val="exact"/>
        </dgm:presLayoutVars>
      </dgm:prSet>
      <dgm:spPr/>
    </dgm:pt>
    <dgm:pt modelId="{F7A33CCD-B152-472C-AAAA-364E04B6A6EE}" type="pres">
      <dgm:prSet presAssocID="{8BE691FF-DDEF-4ECB-9BAB-12D8DA5BF26B}" presName="vNodes" presStyleCnt="0"/>
      <dgm:spPr/>
    </dgm:pt>
    <dgm:pt modelId="{8699A63D-2108-4D0E-9F8A-9E0BAE45E854}" type="pres">
      <dgm:prSet presAssocID="{0336CB14-8271-456D-A66E-C8998545C16E}" presName="node" presStyleLbl="node1" presStyleIdx="0" presStyleCnt="3" custScaleX="144928">
        <dgm:presLayoutVars>
          <dgm:bulletEnabled val="1"/>
        </dgm:presLayoutVars>
      </dgm:prSet>
      <dgm:spPr/>
      <dgm:t>
        <a:bodyPr/>
        <a:lstStyle/>
        <a:p>
          <a:endParaRPr lang="es-ES"/>
        </a:p>
      </dgm:t>
    </dgm:pt>
    <dgm:pt modelId="{269923D6-1643-41B3-96E7-D4D528278875}" type="pres">
      <dgm:prSet presAssocID="{5C3BB399-762F-4559-8F06-EADD873C6A6D}" presName="spacerT" presStyleCnt="0"/>
      <dgm:spPr/>
    </dgm:pt>
    <dgm:pt modelId="{CAB066F5-028D-4163-A68C-E9D8044686F5}" type="pres">
      <dgm:prSet presAssocID="{5C3BB399-762F-4559-8F06-EADD873C6A6D}" presName="sibTrans" presStyleLbl="sibTrans2D1" presStyleIdx="0" presStyleCnt="2"/>
      <dgm:spPr/>
      <dgm:t>
        <a:bodyPr/>
        <a:lstStyle/>
        <a:p>
          <a:endParaRPr lang="es-ES"/>
        </a:p>
      </dgm:t>
    </dgm:pt>
    <dgm:pt modelId="{1BC3FC23-FFA8-4B7B-BD1C-6D2D85FE2441}" type="pres">
      <dgm:prSet presAssocID="{5C3BB399-762F-4559-8F06-EADD873C6A6D}" presName="spacerB" presStyleCnt="0"/>
      <dgm:spPr/>
    </dgm:pt>
    <dgm:pt modelId="{DE84E7FA-DB60-4560-9C4D-886261E78C5D}" type="pres">
      <dgm:prSet presAssocID="{89724EE8-D607-43FA-A989-45CE103ABD48}" presName="node" presStyleLbl="node1" presStyleIdx="1" presStyleCnt="3" custScaleX="144928">
        <dgm:presLayoutVars>
          <dgm:bulletEnabled val="1"/>
        </dgm:presLayoutVars>
      </dgm:prSet>
      <dgm:spPr/>
      <dgm:t>
        <a:bodyPr/>
        <a:lstStyle/>
        <a:p>
          <a:endParaRPr lang="es-ES"/>
        </a:p>
      </dgm:t>
    </dgm:pt>
    <dgm:pt modelId="{A651D654-9870-493A-8C8D-AA5E737C1CDF}" type="pres">
      <dgm:prSet presAssocID="{8BE691FF-DDEF-4ECB-9BAB-12D8DA5BF26B}" presName="sibTransLast" presStyleLbl="sibTrans2D1" presStyleIdx="1" presStyleCnt="2"/>
      <dgm:spPr/>
      <dgm:t>
        <a:bodyPr/>
        <a:lstStyle/>
        <a:p>
          <a:endParaRPr lang="es-ES"/>
        </a:p>
      </dgm:t>
    </dgm:pt>
    <dgm:pt modelId="{08897EDE-2312-4771-9B27-B4B301FBBD65}" type="pres">
      <dgm:prSet presAssocID="{8BE691FF-DDEF-4ECB-9BAB-12D8DA5BF26B}" presName="connectorText" presStyleLbl="sibTrans2D1" presStyleIdx="1" presStyleCnt="2"/>
      <dgm:spPr/>
      <dgm:t>
        <a:bodyPr/>
        <a:lstStyle/>
        <a:p>
          <a:endParaRPr lang="es-ES"/>
        </a:p>
      </dgm:t>
    </dgm:pt>
    <dgm:pt modelId="{DADA65BF-CE46-4546-98EC-6ADB4002012A}" type="pres">
      <dgm:prSet presAssocID="{8BE691FF-DDEF-4ECB-9BAB-12D8DA5BF26B}" presName="lastNode" presStyleLbl="node1" presStyleIdx="2" presStyleCnt="3" custScaleX="140958">
        <dgm:presLayoutVars>
          <dgm:bulletEnabled val="1"/>
        </dgm:presLayoutVars>
      </dgm:prSet>
      <dgm:spPr/>
      <dgm:t>
        <a:bodyPr/>
        <a:lstStyle/>
        <a:p>
          <a:endParaRPr lang="es-EC"/>
        </a:p>
      </dgm:t>
    </dgm:pt>
  </dgm:ptLst>
  <dgm:cxnLst>
    <dgm:cxn modelId="{A41A9333-BE98-4D5E-B02D-3E2BDC2B3BF8}" type="presOf" srcId="{0336CB14-8271-456D-A66E-C8998545C16E}" destId="{8699A63D-2108-4D0E-9F8A-9E0BAE45E854}" srcOrd="0" destOrd="0" presId="urn:microsoft.com/office/officeart/2005/8/layout/equation2"/>
    <dgm:cxn modelId="{F8C48C18-A476-46BA-A03B-E62D0CAAA439}" type="presOf" srcId="{5C3BB399-762F-4559-8F06-EADD873C6A6D}" destId="{CAB066F5-028D-4163-A68C-E9D8044686F5}" srcOrd="0" destOrd="0" presId="urn:microsoft.com/office/officeart/2005/8/layout/equation2"/>
    <dgm:cxn modelId="{6023853A-EF4B-443E-A3A2-3DA692F2068E}" type="presOf" srcId="{89724EE8-D607-43FA-A989-45CE103ABD48}" destId="{DE84E7FA-DB60-4560-9C4D-886261E78C5D}" srcOrd="0" destOrd="0" presId="urn:microsoft.com/office/officeart/2005/8/layout/equation2"/>
    <dgm:cxn modelId="{E105A0D6-248F-4C61-8875-4D73D465427D}" srcId="{8BE691FF-DDEF-4ECB-9BAB-12D8DA5BF26B}" destId="{8CCBFE9E-A724-4D6F-85E8-8887A53D0DCF}" srcOrd="2" destOrd="0" parTransId="{6C8388A4-F374-4A20-8DE6-A7A419FA659B}" sibTransId="{544E5F5A-3761-4E25-99A6-7BA3A89DB943}"/>
    <dgm:cxn modelId="{5CBAD8D7-C8B9-435D-B589-103284E5AA8C}" type="presOf" srcId="{8BE691FF-DDEF-4ECB-9BAB-12D8DA5BF26B}" destId="{C8B2315D-5336-4813-AF48-834080D79E82}" srcOrd="0" destOrd="0" presId="urn:microsoft.com/office/officeart/2005/8/layout/equation2"/>
    <dgm:cxn modelId="{6B33507C-ADEF-4DD7-981B-5F59DD8955B4}" type="presOf" srcId="{97A0D67B-6173-48EA-86AF-CDE2E4B437CF}" destId="{08897EDE-2312-4771-9B27-B4B301FBBD65}" srcOrd="1" destOrd="0" presId="urn:microsoft.com/office/officeart/2005/8/layout/equation2"/>
    <dgm:cxn modelId="{E24A8574-2FEB-4393-93D5-D307540AF238}" type="presOf" srcId="{97A0D67B-6173-48EA-86AF-CDE2E4B437CF}" destId="{A651D654-9870-493A-8C8D-AA5E737C1CDF}" srcOrd="0" destOrd="0" presId="urn:microsoft.com/office/officeart/2005/8/layout/equation2"/>
    <dgm:cxn modelId="{AC7BEEC6-6928-4E33-AEA9-17108E66022E}" srcId="{8BE691FF-DDEF-4ECB-9BAB-12D8DA5BF26B}" destId="{0336CB14-8271-456D-A66E-C8998545C16E}" srcOrd="0" destOrd="0" parTransId="{B99D8E10-7FD6-426D-9206-E4E7D77C0193}" sibTransId="{5C3BB399-762F-4559-8F06-EADD873C6A6D}"/>
    <dgm:cxn modelId="{F23E232A-0966-4019-A983-12BCED814010}" type="presOf" srcId="{8CCBFE9E-A724-4D6F-85E8-8887A53D0DCF}" destId="{DADA65BF-CE46-4546-98EC-6ADB4002012A}" srcOrd="0" destOrd="0" presId="urn:microsoft.com/office/officeart/2005/8/layout/equation2"/>
    <dgm:cxn modelId="{7AD71794-2BB3-49CC-BC7B-34A97238030E}" srcId="{8BE691FF-DDEF-4ECB-9BAB-12D8DA5BF26B}" destId="{89724EE8-D607-43FA-A989-45CE103ABD48}" srcOrd="1" destOrd="0" parTransId="{DC86C895-E678-4F9A-9FF8-166BC2491AF2}" sibTransId="{97A0D67B-6173-48EA-86AF-CDE2E4B437CF}"/>
    <dgm:cxn modelId="{E57875B7-2CDF-4865-8F3A-DE07927DBD8C}" type="presParOf" srcId="{C8B2315D-5336-4813-AF48-834080D79E82}" destId="{F7A33CCD-B152-472C-AAAA-364E04B6A6EE}" srcOrd="0" destOrd="0" presId="urn:microsoft.com/office/officeart/2005/8/layout/equation2"/>
    <dgm:cxn modelId="{5A623A3C-1275-493F-A8B2-F21675814F25}" type="presParOf" srcId="{F7A33CCD-B152-472C-AAAA-364E04B6A6EE}" destId="{8699A63D-2108-4D0E-9F8A-9E0BAE45E854}" srcOrd="0" destOrd="0" presId="urn:microsoft.com/office/officeart/2005/8/layout/equation2"/>
    <dgm:cxn modelId="{E8B65D4B-76A5-4AAB-A7E4-43A01FC85F71}" type="presParOf" srcId="{F7A33CCD-B152-472C-AAAA-364E04B6A6EE}" destId="{269923D6-1643-41B3-96E7-D4D528278875}" srcOrd="1" destOrd="0" presId="urn:microsoft.com/office/officeart/2005/8/layout/equation2"/>
    <dgm:cxn modelId="{3638DD9A-DE6A-4B5D-815E-667785513A85}" type="presParOf" srcId="{F7A33CCD-B152-472C-AAAA-364E04B6A6EE}" destId="{CAB066F5-028D-4163-A68C-E9D8044686F5}" srcOrd="2" destOrd="0" presId="urn:microsoft.com/office/officeart/2005/8/layout/equation2"/>
    <dgm:cxn modelId="{13A54DE0-80DE-4035-A2A3-75FB9C6FC4CF}" type="presParOf" srcId="{F7A33CCD-B152-472C-AAAA-364E04B6A6EE}" destId="{1BC3FC23-FFA8-4B7B-BD1C-6D2D85FE2441}" srcOrd="3" destOrd="0" presId="urn:microsoft.com/office/officeart/2005/8/layout/equation2"/>
    <dgm:cxn modelId="{43668CBB-249F-4453-B9A3-006AA15F979B}" type="presParOf" srcId="{F7A33CCD-B152-472C-AAAA-364E04B6A6EE}" destId="{DE84E7FA-DB60-4560-9C4D-886261E78C5D}" srcOrd="4" destOrd="0" presId="urn:microsoft.com/office/officeart/2005/8/layout/equation2"/>
    <dgm:cxn modelId="{D83EDDDE-AF2E-40A1-967D-F2E90A6F5269}" type="presParOf" srcId="{C8B2315D-5336-4813-AF48-834080D79E82}" destId="{A651D654-9870-493A-8C8D-AA5E737C1CDF}" srcOrd="1" destOrd="0" presId="urn:microsoft.com/office/officeart/2005/8/layout/equation2"/>
    <dgm:cxn modelId="{4C22058D-3C96-477B-AB4F-45C10D8272E6}" type="presParOf" srcId="{A651D654-9870-493A-8C8D-AA5E737C1CDF}" destId="{08897EDE-2312-4771-9B27-B4B301FBBD65}" srcOrd="0" destOrd="0" presId="urn:microsoft.com/office/officeart/2005/8/layout/equation2"/>
    <dgm:cxn modelId="{B6B41157-3502-46DB-AC87-D4DF9DB7B7B2}" type="presParOf" srcId="{C8B2315D-5336-4813-AF48-834080D79E82}" destId="{DADA65BF-CE46-4546-98EC-6ADB4002012A}" srcOrd="2" destOrd="0" presId="urn:microsoft.com/office/officeart/2005/8/layout/equati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DAF9F5-ACE4-4325-BB13-9288753C40DF}" type="doc">
      <dgm:prSet loTypeId="urn:microsoft.com/office/officeart/2005/8/layout/venn3" loCatId="relationship" qsTypeId="urn:microsoft.com/office/officeart/2005/8/quickstyle/3d1" qsCatId="3D" csTypeId="urn:microsoft.com/office/officeart/2005/8/colors/accent1_2" csCatId="accent1"/>
      <dgm:spPr/>
      <dgm:t>
        <a:bodyPr/>
        <a:lstStyle/>
        <a:p>
          <a:endParaRPr lang="es-ES"/>
        </a:p>
      </dgm:t>
    </dgm:pt>
    <dgm:pt modelId="{DF448213-B868-475D-8337-ED3132BE5329}" type="pres">
      <dgm:prSet presAssocID="{21DAF9F5-ACE4-4325-BB13-9288753C40DF}" presName="Name0" presStyleCnt="0">
        <dgm:presLayoutVars>
          <dgm:dir/>
          <dgm:resizeHandles val="exact"/>
        </dgm:presLayoutVars>
      </dgm:prSet>
      <dgm:spPr/>
      <dgm:t>
        <a:bodyPr/>
        <a:lstStyle/>
        <a:p>
          <a:endParaRPr lang="es-ES"/>
        </a:p>
      </dgm:t>
    </dgm:pt>
  </dgm:ptLst>
  <dgm:cxnLst>
    <dgm:cxn modelId="{19EC1CC2-B264-4BC2-B2AA-0AE4AE4A0C89}" type="presOf" srcId="{21DAF9F5-ACE4-4325-BB13-9288753C40DF}" destId="{DF448213-B868-475D-8337-ED3132BE5329}" srcOrd="0" destOrd="0" presId="urn:microsoft.com/office/officeart/2005/8/layout/venn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0BA85F-7E80-440B-9BD3-B1C4424A2A8A}" type="datetimeFigureOut">
              <a:rPr lang="es-ES" smtClean="0"/>
              <a:pPr/>
              <a:t>08/05/2015</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7BB1D1-345F-425A-8253-D6A48B14BA29}"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miter lim="800000"/>
            <a:headEnd/>
            <a:tailEnd/>
          </a:ln>
        </p:spPr>
        <p:txBody>
          <a:bodyPr/>
          <a:lstStyle/>
          <a:p>
            <a:fld id="{C7BFAB84-A98B-41A8-9674-CD75C3F3DC13}" type="slidenum">
              <a:rPr lang="de-AT" altLang="en-US">
                <a:solidFill>
                  <a:prstClr val="black"/>
                </a:solidFill>
                <a:cs typeface="Arial" charset="0"/>
              </a:rPr>
              <a:pPr/>
              <a:t>1</a:t>
            </a:fld>
            <a:endParaRPr lang="de-AT" altLang="en-US">
              <a:solidFill>
                <a:prstClr val="black"/>
              </a:solidFill>
              <a:cs typeface="Arial"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r>
              <a:rPr lang="es-ES" altLang="en-US" smtClean="0">
                <a:latin typeface="Times New Roman" pitchFamily="18" charset="0"/>
                <a:ea typeface="ＭＳ Ｐゴシック" pitchFamily="34" charset="-128"/>
              </a:rPr>
              <a:t>Se trata de dar los pasos apropiados para conceder esta protección . Conceder el estatuto de refugiad@ no es un acto instantáneo que empieza y termina con la admisión de un individuo en un determinado momento pero que continua mientras tanto la protección es concedida. </a:t>
            </a:r>
            <a:br>
              <a:rPr lang="es-ES" altLang="en-US" smtClean="0">
                <a:latin typeface="Times New Roman" pitchFamily="18" charset="0"/>
                <a:ea typeface="ＭＳ Ｐゴシック" pitchFamily="34" charset="-128"/>
              </a:rPr>
            </a:br>
            <a:r>
              <a:rPr lang="es-ES" altLang="en-US" smtClean="0">
                <a:latin typeface="Times New Roman" pitchFamily="18" charset="0"/>
                <a:ea typeface="ＭＳ Ｐゴシック" pitchFamily="34" charset="-128"/>
              </a:rPr>
              <a:t/>
            </a:r>
            <a:br>
              <a:rPr lang="es-ES" altLang="en-US" smtClean="0">
                <a:latin typeface="Times New Roman" pitchFamily="18" charset="0"/>
                <a:ea typeface="ＭＳ Ｐゴシック" pitchFamily="34" charset="-128"/>
              </a:rPr>
            </a:br>
            <a:endParaRPr lang="es-ES" altLang="en-US" smtClean="0">
              <a:latin typeface="Times New Roman" pitchFamily="18"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miter lim="800000"/>
            <a:headEnd/>
            <a:tailEnd/>
          </a:ln>
        </p:spPr>
        <p:txBody>
          <a:bodyPr/>
          <a:lstStyle/>
          <a:p>
            <a:fld id="{617C02E6-65A4-4714-BF34-AC1E0198C2A6}" type="slidenum">
              <a:rPr lang="de-AT" altLang="en-US">
                <a:solidFill>
                  <a:prstClr val="black"/>
                </a:solidFill>
                <a:cs typeface="Arial" charset="0"/>
              </a:rPr>
              <a:pPr/>
              <a:t>24</a:t>
            </a:fld>
            <a:endParaRPr lang="de-AT" altLang="en-US">
              <a:solidFill>
                <a:prstClr val="black"/>
              </a:solidFill>
              <a:cs typeface="Arial"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endParaRPr lang="es-ES" altLang="en-US" smtClean="0">
              <a:latin typeface="Times New Roman" pitchFamily="18"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GB" altLang="en-US" dirty="0" err="1" smtClean="0">
                <a:solidFill>
                  <a:schemeClr val="accent6">
                    <a:lumMod val="10000"/>
                  </a:schemeClr>
                </a:solidFill>
              </a:rPr>
              <a:t>Surgieron</a:t>
            </a:r>
            <a:r>
              <a:rPr lang="en-GB" altLang="en-US" dirty="0" smtClean="0">
                <a:solidFill>
                  <a:schemeClr val="accent6">
                    <a:lumMod val="10000"/>
                  </a:schemeClr>
                </a:solidFill>
              </a:rPr>
              <a:t> </a:t>
            </a:r>
            <a:r>
              <a:rPr lang="en-GB" altLang="en-US" dirty="0" err="1" smtClean="0">
                <a:solidFill>
                  <a:schemeClr val="accent6">
                    <a:lumMod val="10000"/>
                  </a:schemeClr>
                </a:solidFill>
              </a:rPr>
              <a:t>desarollos</a:t>
            </a:r>
            <a:r>
              <a:rPr lang="en-GB" altLang="en-US" dirty="0" smtClean="0">
                <a:solidFill>
                  <a:schemeClr val="accent6">
                    <a:lumMod val="10000"/>
                  </a:schemeClr>
                </a:solidFill>
              </a:rPr>
              <a:t> </a:t>
            </a:r>
            <a:r>
              <a:rPr lang="en-GB" altLang="en-US" dirty="0" err="1" smtClean="0">
                <a:solidFill>
                  <a:schemeClr val="accent6">
                    <a:lumMod val="10000"/>
                  </a:schemeClr>
                </a:solidFill>
              </a:rPr>
              <a:t>regionales</a:t>
            </a:r>
            <a:r>
              <a:rPr lang="en-GB" altLang="en-US" dirty="0" smtClean="0">
                <a:solidFill>
                  <a:schemeClr val="accent6">
                    <a:lumMod val="10000"/>
                  </a:schemeClr>
                </a:solidFill>
              </a:rPr>
              <a:t> </a:t>
            </a:r>
            <a:r>
              <a:rPr lang="en-GB" altLang="en-US" dirty="0" err="1" smtClean="0">
                <a:solidFill>
                  <a:schemeClr val="accent6">
                    <a:lumMod val="10000"/>
                  </a:schemeClr>
                </a:solidFill>
              </a:rPr>
              <a:t>tambien</a:t>
            </a:r>
            <a:r>
              <a:rPr lang="en-GB" altLang="en-US" dirty="0" smtClean="0">
                <a:solidFill>
                  <a:schemeClr val="accent6">
                    <a:lumMod val="10000"/>
                  </a:schemeClr>
                </a:solidFill>
              </a:rPr>
              <a:t> </a:t>
            </a:r>
            <a:r>
              <a:rPr lang="en-GB" altLang="en-US" dirty="0" err="1" smtClean="0">
                <a:solidFill>
                  <a:schemeClr val="accent6">
                    <a:lumMod val="10000"/>
                  </a:schemeClr>
                </a:solidFill>
              </a:rPr>
              <a:t>respondiendo</a:t>
            </a:r>
            <a:r>
              <a:rPr lang="en-GB" altLang="en-US" dirty="0" smtClean="0">
                <a:solidFill>
                  <a:schemeClr val="accent6">
                    <a:lumMod val="10000"/>
                  </a:schemeClr>
                </a:solidFill>
              </a:rPr>
              <a:t> a </a:t>
            </a:r>
            <a:r>
              <a:rPr lang="en-GB" altLang="en-US" dirty="0" err="1" smtClean="0">
                <a:solidFill>
                  <a:schemeClr val="accent6">
                    <a:lumMod val="10000"/>
                  </a:schemeClr>
                </a:solidFill>
              </a:rPr>
              <a:t>nuevas</a:t>
            </a:r>
            <a:r>
              <a:rPr lang="en-GB" altLang="en-US" dirty="0" smtClean="0">
                <a:solidFill>
                  <a:schemeClr val="accent6">
                    <a:lumMod val="10000"/>
                  </a:schemeClr>
                </a:solidFill>
              </a:rPr>
              <a:t> </a:t>
            </a:r>
            <a:r>
              <a:rPr lang="en-GB" altLang="en-US" dirty="0" err="1" smtClean="0">
                <a:solidFill>
                  <a:schemeClr val="accent6">
                    <a:lumMod val="10000"/>
                  </a:schemeClr>
                </a:solidFill>
              </a:rPr>
              <a:t>necesidades</a:t>
            </a:r>
            <a:r>
              <a:rPr lang="en-GB" altLang="en-US" dirty="0" smtClean="0">
                <a:solidFill>
                  <a:schemeClr val="accent6">
                    <a:lumMod val="10000"/>
                  </a:schemeClr>
                </a:solidFill>
              </a:rPr>
              <a:t> de </a:t>
            </a:r>
            <a:r>
              <a:rPr lang="en-GB" altLang="en-US" dirty="0" err="1" smtClean="0">
                <a:solidFill>
                  <a:schemeClr val="accent6">
                    <a:lumMod val="10000"/>
                  </a:schemeClr>
                </a:solidFill>
              </a:rPr>
              <a:t>proteccion</a:t>
            </a:r>
            <a:r>
              <a:rPr lang="en-GB" altLang="en-US" dirty="0" smtClean="0">
                <a:solidFill>
                  <a:schemeClr val="accent6">
                    <a:lumMod val="10000"/>
                  </a:schemeClr>
                </a:solidFill>
              </a:rPr>
              <a:t>: la </a:t>
            </a:r>
            <a:r>
              <a:rPr lang="en-GB" altLang="en-US" dirty="0" err="1" smtClean="0">
                <a:solidFill>
                  <a:schemeClr val="accent6">
                    <a:lumMod val="10000"/>
                  </a:schemeClr>
                </a:solidFill>
              </a:rPr>
              <a:t>proteccion</a:t>
            </a:r>
            <a:r>
              <a:rPr lang="en-GB" altLang="en-US" dirty="0" smtClean="0">
                <a:solidFill>
                  <a:schemeClr val="accent6">
                    <a:lumMod val="10000"/>
                  </a:schemeClr>
                </a:solidFill>
              </a:rPr>
              <a:t> </a:t>
            </a:r>
            <a:r>
              <a:rPr lang="en-GB" altLang="en-US" dirty="0" err="1" smtClean="0">
                <a:solidFill>
                  <a:schemeClr val="accent6">
                    <a:lumMod val="10000"/>
                  </a:schemeClr>
                </a:solidFill>
              </a:rPr>
              <a:t>subsidiaria</a:t>
            </a:r>
            <a:endParaRPr lang="en-GB" altLang="en-US" dirty="0" smtClean="0">
              <a:solidFill>
                <a:schemeClr val="accent6">
                  <a:lumMod val="10000"/>
                </a:schemeClr>
              </a:solidFill>
            </a:endParaRPr>
          </a:p>
          <a:p>
            <a:pPr>
              <a:defRPr/>
            </a:pPr>
            <a:endParaRPr lang="es-ES" dirty="0"/>
          </a:p>
        </p:txBody>
      </p:sp>
      <p:sp>
        <p:nvSpPr>
          <p:cNvPr id="52228" name="Slide Number Placeholder 3"/>
          <p:cNvSpPr>
            <a:spLocks noGrp="1"/>
          </p:cNvSpPr>
          <p:nvPr>
            <p:ph type="sldNum" sz="quarter" idx="5"/>
          </p:nvPr>
        </p:nvSpPr>
        <p:spPr>
          <a:noFill/>
          <a:ln>
            <a:miter lim="800000"/>
            <a:headEnd/>
            <a:tailEnd/>
          </a:ln>
        </p:spPr>
        <p:txBody>
          <a:bodyPr/>
          <a:lstStyle/>
          <a:p>
            <a:fld id="{D90FA051-AB2C-4B27-98A7-AB0810F6F056}" type="slidenum">
              <a:rPr lang="de-AT" altLang="es-ES">
                <a:solidFill>
                  <a:prstClr val="black"/>
                </a:solidFill>
                <a:cs typeface="Arial" charset="0"/>
              </a:rPr>
              <a:pPr/>
              <a:t>3</a:t>
            </a:fld>
            <a:endParaRPr lang="de-AT" altLang="es-ES">
              <a:solidFill>
                <a:prstClr val="black"/>
              </a:solidFill>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miter lim="800000"/>
            <a:headEnd/>
            <a:tailEnd/>
          </a:ln>
        </p:spPr>
        <p:txBody>
          <a:bodyPr/>
          <a:lstStyle/>
          <a:p>
            <a:fld id="{5ED36F80-20E2-48A0-9442-58B1AEC5B2B9}" type="slidenum">
              <a:rPr lang="de-AT" altLang="en-US">
                <a:solidFill>
                  <a:prstClr val="black"/>
                </a:solidFill>
                <a:cs typeface="Arial" charset="0"/>
              </a:rPr>
              <a:pPr/>
              <a:t>5</a:t>
            </a:fld>
            <a:endParaRPr lang="de-AT" altLang="en-US">
              <a:solidFill>
                <a:prstClr val="black"/>
              </a:solidFill>
              <a:cs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endParaRPr lang="es-ES" altLang="en-US" smtClean="0">
              <a:latin typeface="Times New Roman" pitchFamily="18"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miter lim="800000"/>
            <a:headEnd/>
            <a:tailEnd/>
          </a:ln>
        </p:spPr>
        <p:txBody>
          <a:bodyPr/>
          <a:lstStyle/>
          <a:p>
            <a:fld id="{C0C14A92-E081-401B-8B78-7D36C5A219EE}" type="slidenum">
              <a:rPr lang="de-AT" altLang="en-US">
                <a:solidFill>
                  <a:prstClr val="black"/>
                </a:solidFill>
                <a:cs typeface="Arial" charset="0"/>
              </a:rPr>
              <a:pPr/>
              <a:t>6</a:t>
            </a:fld>
            <a:endParaRPr lang="de-AT" altLang="en-US">
              <a:solidFill>
                <a:prstClr val="black"/>
              </a:solidFill>
              <a:cs typeface="Arial"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s-ES" altLang="en-US" smtClean="0">
              <a:latin typeface="Times New Roman" pitchFamily="18"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miter lim="800000"/>
            <a:headEnd/>
            <a:tailEnd/>
          </a:ln>
        </p:spPr>
        <p:txBody>
          <a:bodyPr/>
          <a:lstStyle/>
          <a:p>
            <a:fld id="{84890575-5171-4031-87EB-CBD73C5F292A}" type="slidenum">
              <a:rPr lang="de-AT" altLang="en-US">
                <a:solidFill>
                  <a:prstClr val="black"/>
                </a:solidFill>
                <a:cs typeface="Arial" charset="0"/>
              </a:rPr>
              <a:pPr/>
              <a:t>7</a:t>
            </a:fld>
            <a:endParaRPr lang="de-AT" altLang="en-US">
              <a:solidFill>
                <a:prstClr val="black"/>
              </a:solidFill>
              <a:cs typeface="Arial"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endParaRPr lang="es-ES" altLang="en-US" smtClean="0">
              <a:latin typeface="Times New Roman" pitchFamily="18"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p:spPr>
        <p:txBody>
          <a:bodyPr/>
          <a:lstStyle/>
          <a:p>
            <a:r>
              <a:rPr lang="es-ES" altLang="es-ES" smtClean="0">
                <a:latin typeface="Times New Roman" pitchFamily="18" charset="0"/>
                <a:ea typeface="ＭＳ Ｐゴシック" pitchFamily="34" charset="-128"/>
              </a:rPr>
              <a:t>imperativo o perentorio que no admiten ni la exclusión ni la alteración de su contenido, de tal modo que cualquier acto que sea contrario al mismo será declarado como nulo</a:t>
            </a:r>
          </a:p>
        </p:txBody>
      </p:sp>
      <p:sp>
        <p:nvSpPr>
          <p:cNvPr id="57348" name="Slide Number Placeholder 3"/>
          <p:cNvSpPr>
            <a:spLocks noGrp="1"/>
          </p:cNvSpPr>
          <p:nvPr>
            <p:ph type="sldNum" sz="quarter" idx="5"/>
          </p:nvPr>
        </p:nvSpPr>
        <p:spPr>
          <a:noFill/>
          <a:ln>
            <a:miter lim="800000"/>
            <a:headEnd/>
            <a:tailEnd/>
          </a:ln>
        </p:spPr>
        <p:txBody>
          <a:bodyPr/>
          <a:lstStyle/>
          <a:p>
            <a:fld id="{B16B4E97-C8B3-4A81-A5DE-C4D394661B16}" type="slidenum">
              <a:rPr lang="de-AT" altLang="es-ES">
                <a:solidFill>
                  <a:prstClr val="black"/>
                </a:solidFill>
                <a:cs typeface="Arial" charset="0"/>
              </a:rPr>
              <a:pPr/>
              <a:t>8</a:t>
            </a:fld>
            <a:endParaRPr lang="de-AT" altLang="es-ES">
              <a:solidFill>
                <a:prstClr val="black"/>
              </a:solidFill>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miter lim="800000"/>
            <a:headEnd/>
            <a:tailEnd/>
          </a:ln>
        </p:spPr>
        <p:txBody>
          <a:bodyPr/>
          <a:lstStyle/>
          <a:p>
            <a:fld id="{6DFD67E9-F49F-4DE4-8BD3-98C17E237733}" type="slidenum">
              <a:rPr lang="de-AT" altLang="en-US">
                <a:solidFill>
                  <a:prstClr val="black"/>
                </a:solidFill>
                <a:cs typeface="Arial" charset="0"/>
              </a:rPr>
              <a:pPr/>
              <a:t>10</a:t>
            </a:fld>
            <a:endParaRPr lang="de-AT" altLang="en-US">
              <a:solidFill>
                <a:prstClr val="black"/>
              </a:solidFill>
              <a:cs typeface="Arial"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endParaRPr lang="es-ES" altLang="en-US" smtClean="0">
              <a:latin typeface="Times New Roman" pitchFamily="18" charset="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miter lim="800000"/>
            <a:headEnd/>
            <a:tailEnd/>
          </a:ln>
        </p:spPr>
        <p:txBody>
          <a:bodyPr/>
          <a:lstStyle/>
          <a:p>
            <a:fld id="{E281EA98-737F-42FF-8C76-3B122445E1FD}" type="slidenum">
              <a:rPr lang="de-AT" altLang="en-US">
                <a:solidFill>
                  <a:prstClr val="black"/>
                </a:solidFill>
                <a:cs typeface="Arial" charset="0"/>
              </a:rPr>
              <a:pPr/>
              <a:t>11</a:t>
            </a:fld>
            <a:endParaRPr lang="de-AT" altLang="en-US">
              <a:solidFill>
                <a:prstClr val="black"/>
              </a:solidFill>
              <a:cs typeface="Arial"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endParaRPr lang="es-ES" altLang="en-US" smtClean="0">
              <a:latin typeface="Times New Roman" pitchFamily="18" charset="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miter lim="800000"/>
            <a:headEnd/>
            <a:tailEnd/>
          </a:ln>
        </p:spPr>
        <p:txBody>
          <a:bodyPr/>
          <a:lstStyle/>
          <a:p>
            <a:fld id="{DD69D8AC-85ED-44C7-98E8-CB28D6D53AE8}" type="slidenum">
              <a:rPr lang="de-AT" altLang="en-US">
                <a:solidFill>
                  <a:prstClr val="black"/>
                </a:solidFill>
                <a:cs typeface="Arial" charset="0"/>
              </a:rPr>
              <a:pPr/>
              <a:t>13</a:t>
            </a:fld>
            <a:endParaRPr lang="de-AT" altLang="en-US">
              <a:solidFill>
                <a:prstClr val="black"/>
              </a:solidFill>
              <a:cs typeface="Arial"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endParaRPr lang="es-ES" altLang="en-US" smtClean="0">
              <a:latin typeface="Times New Roman" pitchFamily="18"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15"/>
          <p:cNvGrpSpPr>
            <a:grpSpLocks/>
          </p:cNvGrpSpPr>
          <p:nvPr/>
        </p:nvGrpSpPr>
        <p:grpSpPr bwMode="auto">
          <a:xfrm>
            <a:off x="0" y="0"/>
            <a:ext cx="9144000" cy="6858000"/>
            <a:chOff x="0" y="0"/>
            <a:chExt cx="9144000" cy="6858000"/>
          </a:xfrm>
        </p:grpSpPr>
        <p:sp>
          <p:nvSpPr>
            <p:cNvPr id="5"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6"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grpSp>
      <p:sp>
        <p:nvSpPr>
          <p:cNvPr id="7"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8" name="Rectangle 10"/>
          <p:cNvSpPr/>
          <p:nvPr/>
        </p:nvSpPr>
        <p:spPr>
          <a:xfrm>
            <a:off x="990600" y="1017588"/>
            <a:ext cx="7178675" cy="4830762"/>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9" name="Rectangle 11"/>
          <p:cNvSpPr/>
          <p:nvPr/>
        </p:nvSpPr>
        <p:spPr>
          <a:xfrm>
            <a:off x="990600" y="1009650"/>
            <a:ext cx="7180263" cy="4832350"/>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pic>
        <p:nvPicPr>
          <p:cNvPr id="10"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938" y="701675"/>
            <a:ext cx="566737" cy="568325"/>
          </a:xfrm>
          <a:prstGeom prst="rect">
            <a:avLst/>
          </a:prstGeom>
          <a:noFill/>
          <a:ln w="9525">
            <a:noFill/>
            <a:miter lim="800000"/>
            <a:headEnd/>
            <a:tailEnd/>
          </a:ln>
        </p:spPr>
      </p:pic>
      <p:pic>
        <p:nvPicPr>
          <p:cNvPr id="11"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4950" y="749300"/>
            <a:ext cx="566738" cy="566738"/>
          </a:xfrm>
          <a:prstGeom prst="rect">
            <a:avLst/>
          </a:prstGeom>
          <a:noFill/>
          <a:ln w="9525">
            <a:noFill/>
            <a:miter lim="800000"/>
            <a:headEnd/>
            <a:tailEnd/>
          </a:ln>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s-ES" smtClean="0"/>
              <a:t>Haga clic para modificar el estilo de título del patrón</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12" name="Date Placeholder 3"/>
          <p:cNvSpPr>
            <a:spLocks noGrp="1"/>
          </p:cNvSpPr>
          <p:nvPr>
            <p:ph type="dt" sz="half" idx="10"/>
          </p:nvPr>
        </p:nvSpPr>
        <p:spPr>
          <a:xfrm>
            <a:off x="6770688" y="5357813"/>
            <a:ext cx="1214437" cy="365125"/>
          </a:xfrm>
        </p:spPr>
        <p:txBody>
          <a:bodyPr/>
          <a:lstStyle>
            <a:lvl1pPr>
              <a:defRPr/>
            </a:lvl1pPr>
          </a:lstStyle>
          <a:p>
            <a:pPr>
              <a:defRPr/>
            </a:pPr>
            <a:endParaRPr lang="de-AT">
              <a:solidFill>
                <a:srgbClr val="465E9C"/>
              </a:solidFill>
            </a:endParaRPr>
          </a:p>
        </p:txBody>
      </p:sp>
      <p:sp>
        <p:nvSpPr>
          <p:cNvPr id="13" name="Footer Placeholder 4"/>
          <p:cNvSpPr>
            <a:spLocks noGrp="1"/>
          </p:cNvSpPr>
          <p:nvPr>
            <p:ph type="ftr" sz="quarter" idx="11"/>
          </p:nvPr>
        </p:nvSpPr>
        <p:spPr>
          <a:xfrm>
            <a:off x="1174750" y="5357813"/>
            <a:ext cx="5033963" cy="365125"/>
          </a:xfrm>
        </p:spPr>
        <p:txBody>
          <a:bodyPr/>
          <a:lstStyle>
            <a:lvl1pPr>
              <a:defRPr/>
            </a:lvl1pPr>
          </a:lstStyle>
          <a:p>
            <a:pPr>
              <a:defRPr/>
            </a:pPr>
            <a:endParaRPr lang="de-AT">
              <a:solidFill>
                <a:srgbClr val="465E9C"/>
              </a:solidFill>
            </a:endParaRPr>
          </a:p>
        </p:txBody>
      </p:sp>
      <p:sp>
        <p:nvSpPr>
          <p:cNvPr id="14" name="Slide Number Placeholder 5"/>
          <p:cNvSpPr>
            <a:spLocks noGrp="1"/>
          </p:cNvSpPr>
          <p:nvPr>
            <p:ph type="sldNum" sz="quarter" idx="12"/>
          </p:nvPr>
        </p:nvSpPr>
        <p:spPr>
          <a:xfrm>
            <a:off x="6213475" y="5357813"/>
            <a:ext cx="554038" cy="365125"/>
          </a:xfrm>
        </p:spPr>
        <p:txBody>
          <a:bodyPr/>
          <a:lstStyle>
            <a:lvl1pPr algn="ctr">
              <a:defRPr smtClean="0"/>
            </a:lvl1pPr>
          </a:lstStyle>
          <a:p>
            <a:pPr>
              <a:defRPr/>
            </a:pPr>
            <a:fld id="{FFD3C3EC-4E3B-455F-937A-9BF8D82C8000}" type="slidenum">
              <a:rPr lang="de-AT" altLang="es-EC">
                <a:solidFill>
                  <a:srgbClr val="465E9C"/>
                </a:solidFill>
              </a:rPr>
              <a:pPr>
                <a:defRPr/>
              </a:pPr>
              <a:t>‹Nº›</a:t>
            </a:fld>
            <a:endParaRPr lang="de-AT" altLang="es-EC">
              <a:solidFill>
                <a:srgbClr val="465E9C"/>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lvl1pPr>
              <a:defRPr/>
            </a:lvl1pPr>
          </a:lstStyle>
          <a:p>
            <a:pPr>
              <a:defRPr/>
            </a:pPr>
            <a:endParaRPr lang="de-AT">
              <a:solidFill>
                <a:srgbClr val="465E9C"/>
              </a:solidFill>
            </a:endParaRPr>
          </a:p>
        </p:txBody>
      </p:sp>
      <p:sp>
        <p:nvSpPr>
          <p:cNvPr id="5" name="Footer Placeholder 4"/>
          <p:cNvSpPr>
            <a:spLocks noGrp="1"/>
          </p:cNvSpPr>
          <p:nvPr>
            <p:ph type="ftr" sz="quarter" idx="11"/>
          </p:nvPr>
        </p:nvSpPr>
        <p:spPr/>
        <p:txBody>
          <a:bodyPr/>
          <a:lstStyle>
            <a:lvl1pPr>
              <a:defRPr/>
            </a:lvl1pPr>
          </a:lstStyle>
          <a:p>
            <a:pPr>
              <a:defRPr/>
            </a:pPr>
            <a:endParaRPr lang="de-AT">
              <a:solidFill>
                <a:srgbClr val="465E9C"/>
              </a:solidFill>
            </a:endParaRPr>
          </a:p>
        </p:txBody>
      </p:sp>
      <p:sp>
        <p:nvSpPr>
          <p:cNvPr id="6" name="Slide Number Placeholder 5"/>
          <p:cNvSpPr>
            <a:spLocks noGrp="1"/>
          </p:cNvSpPr>
          <p:nvPr>
            <p:ph type="sldNum" sz="quarter" idx="12"/>
          </p:nvPr>
        </p:nvSpPr>
        <p:spPr/>
        <p:txBody>
          <a:bodyPr/>
          <a:lstStyle>
            <a:lvl1pPr>
              <a:defRPr/>
            </a:lvl1pPr>
          </a:lstStyle>
          <a:p>
            <a:pPr>
              <a:defRPr/>
            </a:pPr>
            <a:fld id="{FA62C5EA-D71F-4F03-9234-1245421E6721}" type="slidenum">
              <a:rPr lang="de-AT" altLang="es-EC">
                <a:solidFill>
                  <a:srgbClr val="465E9C"/>
                </a:solidFill>
              </a:rPr>
              <a:pPr>
                <a:defRPr/>
              </a:pPr>
              <a:t>‹Nº›</a:t>
            </a:fld>
            <a:endParaRPr lang="de-AT" altLang="es-EC">
              <a:solidFill>
                <a:srgbClr val="465E9C"/>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lvl1pPr>
              <a:defRPr/>
            </a:lvl1pPr>
          </a:lstStyle>
          <a:p>
            <a:pPr>
              <a:defRPr/>
            </a:pPr>
            <a:endParaRPr lang="de-AT">
              <a:solidFill>
                <a:srgbClr val="465E9C"/>
              </a:solidFill>
            </a:endParaRPr>
          </a:p>
        </p:txBody>
      </p:sp>
      <p:sp>
        <p:nvSpPr>
          <p:cNvPr id="5" name="Footer Placeholder 4"/>
          <p:cNvSpPr>
            <a:spLocks noGrp="1"/>
          </p:cNvSpPr>
          <p:nvPr>
            <p:ph type="ftr" sz="quarter" idx="11"/>
          </p:nvPr>
        </p:nvSpPr>
        <p:spPr/>
        <p:txBody>
          <a:bodyPr/>
          <a:lstStyle>
            <a:lvl1pPr>
              <a:defRPr/>
            </a:lvl1pPr>
          </a:lstStyle>
          <a:p>
            <a:pPr>
              <a:defRPr/>
            </a:pPr>
            <a:endParaRPr lang="de-AT">
              <a:solidFill>
                <a:srgbClr val="465E9C"/>
              </a:solidFill>
            </a:endParaRPr>
          </a:p>
        </p:txBody>
      </p:sp>
      <p:sp>
        <p:nvSpPr>
          <p:cNvPr id="6" name="Slide Number Placeholder 5"/>
          <p:cNvSpPr>
            <a:spLocks noGrp="1"/>
          </p:cNvSpPr>
          <p:nvPr>
            <p:ph type="sldNum" sz="quarter" idx="12"/>
          </p:nvPr>
        </p:nvSpPr>
        <p:spPr/>
        <p:txBody>
          <a:bodyPr/>
          <a:lstStyle>
            <a:lvl1pPr>
              <a:defRPr/>
            </a:lvl1pPr>
          </a:lstStyle>
          <a:p>
            <a:pPr>
              <a:defRPr/>
            </a:pPr>
            <a:fld id="{56B1260B-854A-45B7-8CEF-9FEDE79DFA51}" type="slidenum">
              <a:rPr lang="de-AT" altLang="es-EC">
                <a:solidFill>
                  <a:srgbClr val="465E9C"/>
                </a:solidFill>
              </a:rPr>
              <a:pPr>
                <a:defRPr/>
              </a:pPr>
              <a:t>‹Nº›</a:t>
            </a:fld>
            <a:endParaRPr lang="de-AT" altLang="es-EC">
              <a:solidFill>
                <a:srgbClr val="465E9C"/>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lvl1pPr>
              <a:defRPr/>
            </a:lvl1pPr>
          </a:lstStyle>
          <a:p>
            <a:pPr>
              <a:defRPr/>
            </a:pPr>
            <a:endParaRPr lang="de-AT">
              <a:solidFill>
                <a:srgbClr val="465E9C"/>
              </a:solidFill>
            </a:endParaRPr>
          </a:p>
        </p:txBody>
      </p:sp>
      <p:sp>
        <p:nvSpPr>
          <p:cNvPr id="5" name="Footer Placeholder 4"/>
          <p:cNvSpPr>
            <a:spLocks noGrp="1"/>
          </p:cNvSpPr>
          <p:nvPr>
            <p:ph type="ftr" sz="quarter" idx="11"/>
          </p:nvPr>
        </p:nvSpPr>
        <p:spPr/>
        <p:txBody>
          <a:bodyPr/>
          <a:lstStyle>
            <a:lvl1pPr>
              <a:defRPr/>
            </a:lvl1pPr>
          </a:lstStyle>
          <a:p>
            <a:pPr>
              <a:defRPr/>
            </a:pPr>
            <a:endParaRPr lang="de-AT">
              <a:solidFill>
                <a:srgbClr val="465E9C"/>
              </a:solidFill>
            </a:endParaRPr>
          </a:p>
        </p:txBody>
      </p:sp>
      <p:sp>
        <p:nvSpPr>
          <p:cNvPr id="6" name="Slide Number Placeholder 5"/>
          <p:cNvSpPr>
            <a:spLocks noGrp="1"/>
          </p:cNvSpPr>
          <p:nvPr>
            <p:ph type="sldNum" sz="quarter" idx="12"/>
          </p:nvPr>
        </p:nvSpPr>
        <p:spPr/>
        <p:txBody>
          <a:bodyPr/>
          <a:lstStyle>
            <a:lvl1pPr>
              <a:defRPr/>
            </a:lvl1pPr>
          </a:lstStyle>
          <a:p>
            <a:pPr>
              <a:defRPr/>
            </a:pPr>
            <a:fld id="{C01BFD25-12EA-46CE-B073-FB2DB50256F7}" type="slidenum">
              <a:rPr lang="de-AT" altLang="es-EC">
                <a:solidFill>
                  <a:srgbClr val="465E9C"/>
                </a:solidFill>
              </a:rPr>
              <a:pPr>
                <a:defRPr/>
              </a:pPr>
              <a:t>‹Nº›</a:t>
            </a:fld>
            <a:endParaRPr lang="de-AT" altLang="es-EC">
              <a:solidFill>
                <a:srgbClr val="465E9C"/>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56267" y="3725334"/>
            <a:ext cx="6231467" cy="1309511"/>
          </a:xfrm>
        </p:spPr>
        <p:txBody>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lvl1pPr>
              <a:defRPr/>
            </a:lvl1pPr>
          </a:lstStyle>
          <a:p>
            <a:pPr>
              <a:defRPr/>
            </a:pPr>
            <a:endParaRPr lang="de-AT">
              <a:solidFill>
                <a:srgbClr val="465E9C"/>
              </a:solidFill>
            </a:endParaRPr>
          </a:p>
        </p:txBody>
      </p:sp>
      <p:sp>
        <p:nvSpPr>
          <p:cNvPr id="5" name="Footer Placeholder 4"/>
          <p:cNvSpPr>
            <a:spLocks noGrp="1"/>
          </p:cNvSpPr>
          <p:nvPr>
            <p:ph type="ftr" sz="quarter" idx="11"/>
          </p:nvPr>
        </p:nvSpPr>
        <p:spPr/>
        <p:txBody>
          <a:bodyPr/>
          <a:lstStyle>
            <a:lvl1pPr>
              <a:defRPr/>
            </a:lvl1pPr>
          </a:lstStyle>
          <a:p>
            <a:pPr>
              <a:defRPr/>
            </a:pPr>
            <a:endParaRPr lang="de-AT">
              <a:solidFill>
                <a:srgbClr val="465E9C"/>
              </a:solidFill>
            </a:endParaRPr>
          </a:p>
        </p:txBody>
      </p:sp>
      <p:sp>
        <p:nvSpPr>
          <p:cNvPr id="6" name="Slide Number Placeholder 5"/>
          <p:cNvSpPr>
            <a:spLocks noGrp="1"/>
          </p:cNvSpPr>
          <p:nvPr>
            <p:ph type="sldNum" sz="quarter" idx="12"/>
          </p:nvPr>
        </p:nvSpPr>
        <p:spPr/>
        <p:txBody>
          <a:bodyPr/>
          <a:lstStyle>
            <a:lvl1pPr>
              <a:defRPr/>
            </a:lvl1pPr>
          </a:lstStyle>
          <a:p>
            <a:pPr>
              <a:defRPr/>
            </a:pPr>
            <a:fld id="{6D7684C4-3B98-498B-B5CF-19522863966A}" type="slidenum">
              <a:rPr lang="de-AT" altLang="es-EC">
                <a:solidFill>
                  <a:srgbClr val="465E9C"/>
                </a:solidFill>
              </a:rPr>
              <a:pPr>
                <a:defRPr/>
              </a:pPr>
              <a:t>‹Nº›</a:t>
            </a:fld>
            <a:endParaRPr lang="de-AT" altLang="es-EC">
              <a:solidFill>
                <a:srgbClr val="465E9C"/>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Date Placeholder 3"/>
          <p:cNvSpPr>
            <a:spLocks noGrp="1"/>
          </p:cNvSpPr>
          <p:nvPr>
            <p:ph type="dt" sz="half" idx="15"/>
          </p:nvPr>
        </p:nvSpPr>
        <p:spPr/>
        <p:txBody>
          <a:bodyPr/>
          <a:lstStyle>
            <a:lvl1pPr>
              <a:defRPr/>
            </a:lvl1pPr>
          </a:lstStyle>
          <a:p>
            <a:pPr>
              <a:defRPr/>
            </a:pPr>
            <a:endParaRPr lang="de-AT">
              <a:solidFill>
                <a:srgbClr val="465E9C"/>
              </a:solidFill>
            </a:endParaRPr>
          </a:p>
        </p:txBody>
      </p:sp>
      <p:sp>
        <p:nvSpPr>
          <p:cNvPr id="6" name="Footer Placeholder 4"/>
          <p:cNvSpPr>
            <a:spLocks noGrp="1"/>
          </p:cNvSpPr>
          <p:nvPr>
            <p:ph type="ftr" sz="quarter" idx="16"/>
          </p:nvPr>
        </p:nvSpPr>
        <p:spPr/>
        <p:txBody>
          <a:bodyPr/>
          <a:lstStyle>
            <a:lvl1pPr>
              <a:defRPr/>
            </a:lvl1pPr>
          </a:lstStyle>
          <a:p>
            <a:pPr>
              <a:defRPr/>
            </a:pPr>
            <a:endParaRPr lang="de-AT">
              <a:solidFill>
                <a:srgbClr val="465E9C"/>
              </a:solidFill>
            </a:endParaRPr>
          </a:p>
        </p:txBody>
      </p:sp>
      <p:sp>
        <p:nvSpPr>
          <p:cNvPr id="7" name="Slide Number Placeholder 5"/>
          <p:cNvSpPr>
            <a:spLocks noGrp="1"/>
          </p:cNvSpPr>
          <p:nvPr>
            <p:ph type="sldNum" sz="quarter" idx="17"/>
          </p:nvPr>
        </p:nvSpPr>
        <p:spPr/>
        <p:txBody>
          <a:bodyPr/>
          <a:lstStyle>
            <a:lvl1pPr>
              <a:defRPr/>
            </a:lvl1pPr>
          </a:lstStyle>
          <a:p>
            <a:pPr>
              <a:defRPr/>
            </a:pPr>
            <a:fld id="{FA7CFC70-20DE-442E-BD89-96BE99C6DFE3}" type="slidenum">
              <a:rPr lang="de-AT" altLang="es-EC">
                <a:solidFill>
                  <a:srgbClr val="465E9C"/>
                </a:solidFill>
              </a:rPr>
              <a:pPr>
                <a:defRPr/>
              </a:pPr>
              <a:t>‹Nº›</a:t>
            </a:fld>
            <a:endParaRPr lang="de-AT" altLang="es-EC">
              <a:solidFill>
                <a:srgbClr val="465E9C"/>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1" name="Content Placeholder 10"/>
          <p:cNvSpPr>
            <a:spLocks noGrp="1"/>
          </p:cNvSpPr>
          <p:nvPr>
            <p:ph sz="quarter" idx="13"/>
          </p:nvPr>
        </p:nvSpPr>
        <p:spPr>
          <a:xfrm>
            <a:off x="1298448" y="2944368"/>
            <a:ext cx="3227832" cy="277977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3"/>
          <p:cNvSpPr>
            <a:spLocks noGrp="1"/>
          </p:cNvSpPr>
          <p:nvPr>
            <p:ph type="dt" sz="half" idx="15"/>
          </p:nvPr>
        </p:nvSpPr>
        <p:spPr/>
        <p:txBody>
          <a:bodyPr/>
          <a:lstStyle>
            <a:lvl1pPr>
              <a:defRPr/>
            </a:lvl1pPr>
          </a:lstStyle>
          <a:p>
            <a:pPr>
              <a:defRPr/>
            </a:pPr>
            <a:endParaRPr lang="de-AT">
              <a:solidFill>
                <a:srgbClr val="465E9C"/>
              </a:solidFill>
            </a:endParaRPr>
          </a:p>
        </p:txBody>
      </p:sp>
      <p:sp>
        <p:nvSpPr>
          <p:cNvPr id="8" name="Footer Placeholder 4"/>
          <p:cNvSpPr>
            <a:spLocks noGrp="1"/>
          </p:cNvSpPr>
          <p:nvPr>
            <p:ph type="ftr" sz="quarter" idx="16"/>
          </p:nvPr>
        </p:nvSpPr>
        <p:spPr/>
        <p:txBody>
          <a:bodyPr/>
          <a:lstStyle>
            <a:lvl1pPr>
              <a:defRPr/>
            </a:lvl1pPr>
          </a:lstStyle>
          <a:p>
            <a:pPr>
              <a:defRPr/>
            </a:pPr>
            <a:endParaRPr lang="de-AT">
              <a:solidFill>
                <a:srgbClr val="465E9C"/>
              </a:solidFill>
            </a:endParaRPr>
          </a:p>
        </p:txBody>
      </p:sp>
      <p:sp>
        <p:nvSpPr>
          <p:cNvPr id="9" name="Slide Number Placeholder 5"/>
          <p:cNvSpPr>
            <a:spLocks noGrp="1"/>
          </p:cNvSpPr>
          <p:nvPr>
            <p:ph type="sldNum" sz="quarter" idx="17"/>
          </p:nvPr>
        </p:nvSpPr>
        <p:spPr/>
        <p:txBody>
          <a:bodyPr/>
          <a:lstStyle>
            <a:lvl1pPr>
              <a:defRPr/>
            </a:lvl1pPr>
          </a:lstStyle>
          <a:p>
            <a:pPr>
              <a:defRPr/>
            </a:pPr>
            <a:fld id="{2F472C0F-2EB0-49E2-9FAB-090592CE0362}" type="slidenum">
              <a:rPr lang="de-AT" altLang="es-EC">
                <a:solidFill>
                  <a:srgbClr val="465E9C"/>
                </a:solidFill>
              </a:rPr>
              <a:pPr>
                <a:defRPr/>
              </a:pPr>
              <a:t>‹Nº›</a:t>
            </a:fld>
            <a:endParaRPr lang="de-AT" altLang="es-EC">
              <a:solidFill>
                <a:srgbClr val="465E9C"/>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3"/>
          <p:cNvSpPr>
            <a:spLocks noGrp="1"/>
          </p:cNvSpPr>
          <p:nvPr>
            <p:ph type="dt" sz="half" idx="10"/>
          </p:nvPr>
        </p:nvSpPr>
        <p:spPr/>
        <p:txBody>
          <a:bodyPr/>
          <a:lstStyle>
            <a:lvl1pPr>
              <a:defRPr/>
            </a:lvl1pPr>
          </a:lstStyle>
          <a:p>
            <a:pPr>
              <a:defRPr/>
            </a:pPr>
            <a:endParaRPr lang="de-AT">
              <a:solidFill>
                <a:srgbClr val="465E9C"/>
              </a:solidFill>
            </a:endParaRPr>
          </a:p>
        </p:txBody>
      </p:sp>
      <p:sp>
        <p:nvSpPr>
          <p:cNvPr id="4" name="Footer Placeholder 4"/>
          <p:cNvSpPr>
            <a:spLocks noGrp="1"/>
          </p:cNvSpPr>
          <p:nvPr>
            <p:ph type="ftr" sz="quarter" idx="11"/>
          </p:nvPr>
        </p:nvSpPr>
        <p:spPr/>
        <p:txBody>
          <a:bodyPr/>
          <a:lstStyle>
            <a:lvl1pPr>
              <a:defRPr/>
            </a:lvl1pPr>
          </a:lstStyle>
          <a:p>
            <a:pPr>
              <a:defRPr/>
            </a:pPr>
            <a:endParaRPr lang="de-AT">
              <a:solidFill>
                <a:srgbClr val="465E9C"/>
              </a:solidFill>
            </a:endParaRPr>
          </a:p>
        </p:txBody>
      </p:sp>
      <p:sp>
        <p:nvSpPr>
          <p:cNvPr id="5" name="Slide Number Placeholder 5"/>
          <p:cNvSpPr>
            <a:spLocks noGrp="1"/>
          </p:cNvSpPr>
          <p:nvPr>
            <p:ph type="sldNum" sz="quarter" idx="12"/>
          </p:nvPr>
        </p:nvSpPr>
        <p:spPr/>
        <p:txBody>
          <a:bodyPr/>
          <a:lstStyle>
            <a:lvl1pPr>
              <a:defRPr/>
            </a:lvl1pPr>
          </a:lstStyle>
          <a:p>
            <a:pPr>
              <a:defRPr/>
            </a:pPr>
            <a:fld id="{AA9FB28B-6BFD-4D2C-9FAA-A720E4118756}" type="slidenum">
              <a:rPr lang="de-AT" altLang="es-EC">
                <a:solidFill>
                  <a:srgbClr val="465E9C"/>
                </a:solidFill>
              </a:rPr>
              <a:pPr>
                <a:defRPr/>
              </a:pPr>
              <a:t>‹Nº›</a:t>
            </a:fld>
            <a:endParaRPr lang="de-AT" altLang="es-EC">
              <a:solidFill>
                <a:srgbClr val="465E9C"/>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de-AT">
              <a:solidFill>
                <a:srgbClr val="465E9C"/>
              </a:solidFill>
            </a:endParaRPr>
          </a:p>
        </p:txBody>
      </p:sp>
      <p:sp>
        <p:nvSpPr>
          <p:cNvPr id="3" name="Footer Placeholder 4"/>
          <p:cNvSpPr>
            <a:spLocks noGrp="1"/>
          </p:cNvSpPr>
          <p:nvPr>
            <p:ph type="ftr" sz="quarter" idx="11"/>
          </p:nvPr>
        </p:nvSpPr>
        <p:spPr/>
        <p:txBody>
          <a:bodyPr/>
          <a:lstStyle>
            <a:lvl1pPr>
              <a:defRPr/>
            </a:lvl1pPr>
          </a:lstStyle>
          <a:p>
            <a:pPr>
              <a:defRPr/>
            </a:pPr>
            <a:endParaRPr lang="de-AT">
              <a:solidFill>
                <a:srgbClr val="465E9C"/>
              </a:solidFill>
            </a:endParaRPr>
          </a:p>
        </p:txBody>
      </p:sp>
      <p:sp>
        <p:nvSpPr>
          <p:cNvPr id="4" name="Slide Number Placeholder 5"/>
          <p:cNvSpPr>
            <a:spLocks noGrp="1"/>
          </p:cNvSpPr>
          <p:nvPr>
            <p:ph type="sldNum" sz="quarter" idx="12"/>
          </p:nvPr>
        </p:nvSpPr>
        <p:spPr/>
        <p:txBody>
          <a:bodyPr/>
          <a:lstStyle>
            <a:lvl1pPr>
              <a:defRPr/>
            </a:lvl1pPr>
          </a:lstStyle>
          <a:p>
            <a:pPr>
              <a:defRPr/>
            </a:pPr>
            <a:fld id="{A2D4EF62-5C94-4D49-B6B1-78B3525863CC}" type="slidenum">
              <a:rPr lang="de-AT" altLang="es-EC">
                <a:solidFill>
                  <a:srgbClr val="465E9C"/>
                </a:solidFill>
              </a:rPr>
              <a:pPr>
                <a:defRPr/>
              </a:pPr>
              <a:t>‹Nº›</a:t>
            </a:fld>
            <a:endParaRPr lang="de-AT" altLang="es-EC">
              <a:solidFill>
                <a:srgbClr val="465E9C"/>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5" name="Group 15"/>
          <p:cNvGrpSpPr>
            <a:grpSpLocks/>
          </p:cNvGrpSpPr>
          <p:nvPr/>
        </p:nvGrpSpPr>
        <p:grpSpPr bwMode="auto">
          <a:xfrm>
            <a:off x="0" y="0"/>
            <a:ext cx="9144000" cy="6858000"/>
            <a:chOff x="0" y="0"/>
            <a:chExt cx="9144000" cy="6858000"/>
          </a:xfrm>
        </p:grpSpPr>
        <p:sp>
          <p:nvSpPr>
            <p:cNvPr id="6"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7"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grpSp>
      <p:sp>
        <p:nvSpPr>
          <p:cNvPr id="8"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9" name="Rectangle 15"/>
          <p:cNvSpPr/>
          <p:nvPr/>
        </p:nvSpPr>
        <p:spPr>
          <a:xfrm rot="60000">
            <a:off x="4468813" y="604838"/>
            <a:ext cx="3789362"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10" name="Rectangle 16"/>
          <p:cNvSpPr/>
          <p:nvPr/>
        </p:nvSpPr>
        <p:spPr>
          <a:xfrm rot="60000">
            <a:off x="4471988" y="603250"/>
            <a:ext cx="3787775" cy="5722938"/>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11" name="Rectangle 12"/>
          <p:cNvSpPr/>
          <p:nvPr/>
        </p:nvSpPr>
        <p:spPr>
          <a:xfrm rot="21540000">
            <a:off x="749300" y="576263"/>
            <a:ext cx="3789363"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12" name="Rectangle 13"/>
          <p:cNvSpPr/>
          <p:nvPr/>
        </p:nvSpPr>
        <p:spPr>
          <a:xfrm rot="21540000">
            <a:off x="749300" y="576263"/>
            <a:ext cx="3789363" cy="5721350"/>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725" y="293688"/>
            <a:ext cx="566738" cy="568325"/>
          </a:xfrm>
          <a:prstGeom prst="rect">
            <a:avLst/>
          </a:prstGeom>
          <a:noFill/>
          <a:ln w="9525">
            <a:noFill/>
            <a:miter lim="800000"/>
            <a:headEnd/>
            <a:tailEnd/>
          </a:ln>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80150" y="333375"/>
            <a:ext cx="566738" cy="566738"/>
          </a:xfrm>
          <a:prstGeom prst="rect">
            <a:avLst/>
          </a:prstGeom>
          <a:noFill/>
          <a:ln w="9525">
            <a:noFill/>
            <a:miter lim="800000"/>
            <a:headEnd/>
            <a:tailEnd/>
          </a:ln>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5" name="Date Placeholder 4"/>
          <p:cNvSpPr>
            <a:spLocks noGrp="1"/>
          </p:cNvSpPr>
          <p:nvPr>
            <p:ph type="dt" sz="half" idx="10"/>
          </p:nvPr>
        </p:nvSpPr>
        <p:spPr>
          <a:xfrm rot="60000">
            <a:off x="6342063" y="5886450"/>
            <a:ext cx="1212850" cy="365125"/>
          </a:xfrm>
        </p:spPr>
        <p:txBody>
          <a:bodyPr/>
          <a:lstStyle>
            <a:lvl1pPr>
              <a:defRPr/>
            </a:lvl1pPr>
          </a:lstStyle>
          <a:p>
            <a:pPr>
              <a:defRPr/>
            </a:pPr>
            <a:endParaRPr lang="de-AT">
              <a:solidFill>
                <a:srgbClr val="465E9C"/>
              </a:solidFill>
            </a:endParaRPr>
          </a:p>
        </p:txBody>
      </p:sp>
      <p:sp>
        <p:nvSpPr>
          <p:cNvPr id="16" name="Footer Placeholder 5"/>
          <p:cNvSpPr>
            <a:spLocks noGrp="1"/>
          </p:cNvSpPr>
          <p:nvPr>
            <p:ph type="ftr" sz="quarter" idx="11"/>
          </p:nvPr>
        </p:nvSpPr>
        <p:spPr>
          <a:xfrm rot="21540000">
            <a:off x="914400" y="5829300"/>
            <a:ext cx="3522663" cy="365125"/>
          </a:xfrm>
        </p:spPr>
        <p:txBody>
          <a:bodyPr/>
          <a:lstStyle>
            <a:lvl1pPr>
              <a:defRPr/>
            </a:lvl1pPr>
          </a:lstStyle>
          <a:p>
            <a:pPr>
              <a:defRPr/>
            </a:pPr>
            <a:endParaRPr lang="de-AT">
              <a:solidFill>
                <a:srgbClr val="465E9C"/>
              </a:solidFill>
            </a:endParaRPr>
          </a:p>
        </p:txBody>
      </p:sp>
      <p:sp>
        <p:nvSpPr>
          <p:cNvPr id="17" name="Slide Number Placeholder 6"/>
          <p:cNvSpPr>
            <a:spLocks noGrp="1"/>
          </p:cNvSpPr>
          <p:nvPr>
            <p:ph type="sldNum" sz="quarter" idx="12"/>
          </p:nvPr>
        </p:nvSpPr>
        <p:spPr>
          <a:xfrm rot="60000">
            <a:off x="7558088" y="5897563"/>
            <a:ext cx="554037" cy="365125"/>
          </a:xfrm>
        </p:spPr>
        <p:txBody>
          <a:bodyPr/>
          <a:lstStyle>
            <a:lvl1pPr>
              <a:defRPr smtClean="0"/>
            </a:lvl1pPr>
          </a:lstStyle>
          <a:p>
            <a:pPr>
              <a:defRPr/>
            </a:pPr>
            <a:fld id="{DBE5B4E5-E996-4AFC-9D5F-46703E5F52CB}" type="slidenum">
              <a:rPr lang="de-AT" altLang="es-EC">
                <a:solidFill>
                  <a:srgbClr val="465E9C"/>
                </a:solidFill>
              </a:rPr>
              <a:pPr>
                <a:defRPr/>
              </a:pPr>
              <a:t>‹Nº›</a:t>
            </a:fld>
            <a:endParaRPr lang="de-AT" altLang="es-EC">
              <a:solidFill>
                <a:srgbClr val="465E9C"/>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5" name="Group 15"/>
          <p:cNvGrpSpPr>
            <a:grpSpLocks/>
          </p:cNvGrpSpPr>
          <p:nvPr/>
        </p:nvGrpSpPr>
        <p:grpSpPr bwMode="auto">
          <a:xfrm>
            <a:off x="0" y="0"/>
            <a:ext cx="9144000" cy="6858000"/>
            <a:chOff x="0" y="0"/>
            <a:chExt cx="9144000" cy="6858000"/>
          </a:xfrm>
        </p:grpSpPr>
        <p:sp>
          <p:nvSpPr>
            <p:cNvPr id="6"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7"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grpSp>
      <p:sp>
        <p:nvSpPr>
          <p:cNvPr id="8"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9" name="Rectangle 11"/>
          <p:cNvSpPr/>
          <p:nvPr/>
        </p:nvSpPr>
        <p:spPr>
          <a:xfrm rot="21540000">
            <a:off x="749300" y="576263"/>
            <a:ext cx="3789363"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10" name="Rectangle 12"/>
          <p:cNvSpPr/>
          <p:nvPr/>
        </p:nvSpPr>
        <p:spPr>
          <a:xfrm rot="21540000">
            <a:off x="744538" y="576263"/>
            <a:ext cx="3789362" cy="5721350"/>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11" name="Rectangle 28"/>
          <p:cNvSpPr/>
          <p:nvPr/>
        </p:nvSpPr>
        <p:spPr>
          <a:xfrm rot="60000">
            <a:off x="4468813" y="604838"/>
            <a:ext cx="3789362"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12" name="Rectangle 29"/>
          <p:cNvSpPr/>
          <p:nvPr/>
        </p:nvSpPr>
        <p:spPr>
          <a:xfrm rot="60000">
            <a:off x="4464050" y="603250"/>
            <a:ext cx="3789363" cy="5722938"/>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725" y="293688"/>
            <a:ext cx="566738" cy="568325"/>
          </a:xfrm>
          <a:prstGeom prst="rect">
            <a:avLst/>
          </a:prstGeom>
          <a:noFill/>
          <a:ln w="9525">
            <a:noFill/>
            <a:miter lim="800000"/>
            <a:headEnd/>
            <a:tailEnd/>
          </a:ln>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80150" y="333375"/>
            <a:ext cx="566738" cy="566738"/>
          </a:xfrm>
          <a:prstGeom prst="rect">
            <a:avLst/>
          </a:prstGeom>
          <a:noFill/>
          <a:ln w="9525">
            <a:noFill/>
            <a:miter lim="800000"/>
            <a:headEnd/>
            <a:tailEnd/>
          </a:ln>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n-US" noProof="0"/>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5" name="Date Placeholder 4"/>
          <p:cNvSpPr>
            <a:spLocks noGrp="1"/>
          </p:cNvSpPr>
          <p:nvPr>
            <p:ph type="dt" sz="half" idx="10"/>
          </p:nvPr>
        </p:nvSpPr>
        <p:spPr>
          <a:xfrm rot="60000">
            <a:off x="6345238" y="5888038"/>
            <a:ext cx="1214437" cy="365125"/>
          </a:xfrm>
        </p:spPr>
        <p:txBody>
          <a:bodyPr/>
          <a:lstStyle>
            <a:lvl1pPr>
              <a:defRPr/>
            </a:lvl1pPr>
          </a:lstStyle>
          <a:p>
            <a:pPr>
              <a:defRPr/>
            </a:pPr>
            <a:endParaRPr lang="de-AT">
              <a:solidFill>
                <a:srgbClr val="465E9C"/>
              </a:solidFill>
            </a:endParaRPr>
          </a:p>
        </p:txBody>
      </p:sp>
      <p:sp>
        <p:nvSpPr>
          <p:cNvPr id="16" name="Footer Placeholder 5"/>
          <p:cNvSpPr>
            <a:spLocks noGrp="1"/>
          </p:cNvSpPr>
          <p:nvPr>
            <p:ph type="ftr" sz="quarter" idx="11"/>
          </p:nvPr>
        </p:nvSpPr>
        <p:spPr>
          <a:xfrm rot="21540000">
            <a:off x="914400" y="5830888"/>
            <a:ext cx="3319463" cy="365125"/>
          </a:xfrm>
        </p:spPr>
        <p:txBody>
          <a:bodyPr/>
          <a:lstStyle>
            <a:lvl1pPr>
              <a:defRPr/>
            </a:lvl1pPr>
          </a:lstStyle>
          <a:p>
            <a:pPr>
              <a:defRPr/>
            </a:pPr>
            <a:endParaRPr lang="de-AT">
              <a:solidFill>
                <a:srgbClr val="465E9C"/>
              </a:solidFill>
            </a:endParaRPr>
          </a:p>
        </p:txBody>
      </p:sp>
      <p:sp>
        <p:nvSpPr>
          <p:cNvPr id="17" name="Slide Number Placeholder 6"/>
          <p:cNvSpPr>
            <a:spLocks noGrp="1"/>
          </p:cNvSpPr>
          <p:nvPr>
            <p:ph type="sldNum" sz="quarter" idx="12"/>
          </p:nvPr>
        </p:nvSpPr>
        <p:spPr>
          <a:xfrm rot="60000">
            <a:off x="7562850" y="5900738"/>
            <a:ext cx="554038" cy="365125"/>
          </a:xfrm>
        </p:spPr>
        <p:txBody>
          <a:bodyPr/>
          <a:lstStyle>
            <a:lvl1pPr>
              <a:defRPr smtClean="0"/>
            </a:lvl1pPr>
          </a:lstStyle>
          <a:p>
            <a:pPr>
              <a:defRPr/>
            </a:pPr>
            <a:fld id="{6CC3E754-3ADD-4852-8D50-AF14A3D46E4A}" type="slidenum">
              <a:rPr lang="de-AT" altLang="es-EC">
                <a:solidFill>
                  <a:srgbClr val="465E9C"/>
                </a:solidFill>
              </a:rPr>
              <a:pPr>
                <a:defRPr/>
              </a:pPr>
              <a:t>‹Nº›</a:t>
            </a:fld>
            <a:endParaRPr lang="de-AT" altLang="es-EC">
              <a:solidFill>
                <a:srgbClr val="465E9C"/>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5.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grpSp>
        <p:nvGrpSpPr>
          <p:cNvPr id="2" name="Group 15"/>
          <p:cNvGrpSpPr>
            <a:grpSpLocks/>
          </p:cNvGrpSpPr>
          <p:nvPr/>
        </p:nvGrpSpPr>
        <p:grpSpPr bwMode="auto">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11" name="Rectangle 10"/>
          <p:cNvSpPr/>
          <p:nvPr/>
        </p:nvSpPr>
        <p:spPr>
          <a:xfrm>
            <a:off x="731838" y="574675"/>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12" name="Rectangle 11"/>
          <p:cNvSpPr/>
          <p:nvPr/>
        </p:nvSpPr>
        <p:spPr>
          <a:xfrm>
            <a:off x="731838" y="576263"/>
            <a:ext cx="7696200" cy="5715000"/>
          </a:xfrm>
          <a:prstGeom prst="rect">
            <a:avLst/>
          </a:prstGeom>
          <a:blipFill dpi="0" rotWithShape="1">
            <a:blip r:embed="rId14"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pic>
        <p:nvPicPr>
          <p:cNvPr id="1032" name="Picture 2" descr="C:\Users\Administrator\Desktop\Pushpin Dev\Assets\pushpinLeft.png"/>
          <p:cNvPicPr>
            <a:picLocks noChangeAspect="1" noChangeArrowheads="1"/>
          </p:cNvPicPr>
          <p:nvPr/>
        </p:nvPicPr>
        <p:blipFill>
          <a:blip r:embed="rId15" cstate="print"/>
          <a:srcRect/>
          <a:stretch>
            <a:fillRect/>
          </a:stretch>
        </p:blipFill>
        <p:spPr bwMode="auto">
          <a:xfrm rot="1435684">
            <a:off x="544513" y="273050"/>
            <a:ext cx="566737" cy="568325"/>
          </a:xfrm>
          <a:prstGeom prst="rect">
            <a:avLst/>
          </a:prstGeom>
          <a:noFill/>
          <a:ln w="9525">
            <a:noFill/>
            <a:miter lim="800000"/>
            <a:headEnd/>
            <a:tailEnd/>
          </a:ln>
        </p:spPr>
      </p:pic>
      <p:pic>
        <p:nvPicPr>
          <p:cNvPr id="1033" name="Picture 2" descr="C:\Users\Administrator\Desktop\Pushpin Dev\Assets\pushpinLeft.png"/>
          <p:cNvPicPr>
            <a:picLocks noChangeAspect="1" noChangeArrowheads="1"/>
          </p:cNvPicPr>
          <p:nvPr/>
        </p:nvPicPr>
        <p:blipFill>
          <a:blip r:embed="rId15" cstate="print"/>
          <a:srcRect/>
          <a:stretch>
            <a:fillRect/>
          </a:stretch>
        </p:blipFill>
        <p:spPr bwMode="auto">
          <a:xfrm rot="4096196">
            <a:off x="8115300" y="298450"/>
            <a:ext cx="566738" cy="566738"/>
          </a:xfrm>
          <a:prstGeom prst="rect">
            <a:avLst/>
          </a:prstGeom>
          <a:noFill/>
          <a:ln w="9525">
            <a:noFill/>
            <a:miter lim="800000"/>
            <a:headEnd/>
            <a:tailEnd/>
          </a:ln>
        </p:spPr>
      </p:pic>
      <p:sp>
        <p:nvSpPr>
          <p:cNvPr id="1034" name="Title Placeholder 1"/>
          <p:cNvSpPr>
            <a:spLocks noGrp="1"/>
          </p:cNvSpPr>
          <p:nvPr>
            <p:ph type="title"/>
          </p:nvPr>
        </p:nvSpPr>
        <p:spPr bwMode="auto">
          <a:xfrm>
            <a:off x="1095375" y="817563"/>
            <a:ext cx="6964363" cy="1201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altLang="es-EC" smtClean="0"/>
              <a:t>Haga clic para modificar el estilo de título del patrón</a:t>
            </a:r>
            <a:endParaRPr lang="en-US" altLang="es-EC" smtClean="0"/>
          </a:p>
        </p:txBody>
      </p:sp>
      <p:sp>
        <p:nvSpPr>
          <p:cNvPr id="1035" name="Text Placeholder 2"/>
          <p:cNvSpPr>
            <a:spLocks noGrp="1"/>
          </p:cNvSpPr>
          <p:nvPr>
            <p:ph type="body" idx="1"/>
          </p:nvPr>
        </p:nvSpPr>
        <p:spPr bwMode="auto">
          <a:xfrm>
            <a:off x="1463675" y="2119313"/>
            <a:ext cx="6196013" cy="360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ltLang="es-EC" smtClean="0"/>
              <a:t>Haga clic para modificar el estilo de texto del patrón</a:t>
            </a:r>
          </a:p>
          <a:p>
            <a:pPr lvl="1"/>
            <a:r>
              <a:rPr lang="es-ES" altLang="es-EC" smtClean="0"/>
              <a:t>Segundo nivel</a:t>
            </a:r>
          </a:p>
          <a:p>
            <a:pPr lvl="2"/>
            <a:r>
              <a:rPr lang="es-ES" altLang="es-EC" smtClean="0"/>
              <a:t>Tercer nivel</a:t>
            </a:r>
          </a:p>
          <a:p>
            <a:pPr lvl="3"/>
            <a:r>
              <a:rPr lang="es-ES" altLang="es-EC" smtClean="0"/>
              <a:t>Cuarto nivel</a:t>
            </a:r>
          </a:p>
          <a:p>
            <a:pPr lvl="4"/>
            <a:r>
              <a:rPr lang="es-ES" altLang="es-EC" smtClean="0"/>
              <a:t>Quinto nivel</a:t>
            </a:r>
            <a:endParaRPr lang="en-US" altLang="es-EC" smtClean="0"/>
          </a:p>
        </p:txBody>
      </p:sp>
      <p:sp>
        <p:nvSpPr>
          <p:cNvPr id="4" name="Date Placeholder 3"/>
          <p:cNvSpPr>
            <a:spLocks noGrp="1"/>
          </p:cNvSpPr>
          <p:nvPr>
            <p:ph type="dt" sz="half" idx="2"/>
          </p:nvPr>
        </p:nvSpPr>
        <p:spPr>
          <a:xfrm>
            <a:off x="6454775" y="5808663"/>
            <a:ext cx="1212850" cy="365125"/>
          </a:xfrm>
          <a:prstGeom prst="rect">
            <a:avLst/>
          </a:prstGeom>
        </p:spPr>
        <p:txBody>
          <a:bodyPr vert="horz" lIns="91440" tIns="45720" rIns="91440" bIns="45720" rtlCol="0" anchor="ctr"/>
          <a:lstStyle>
            <a:lvl1pPr algn="r" eaLnBrk="1" hangingPunct="1">
              <a:defRPr sz="1200">
                <a:solidFill>
                  <a:schemeClr val="tx2"/>
                </a:solidFill>
                <a:latin typeface="Rage Italic" pitchFamily="66" charset="0"/>
                <a:cs typeface="+mn-cs"/>
              </a:defRPr>
            </a:lvl1pPr>
          </a:lstStyle>
          <a:p>
            <a:pPr fontAlgn="base">
              <a:spcBef>
                <a:spcPct val="0"/>
              </a:spcBef>
              <a:spcAft>
                <a:spcPct val="0"/>
              </a:spcAft>
              <a:defRPr/>
            </a:pPr>
            <a:endParaRPr lang="de-AT">
              <a:solidFill>
                <a:srgbClr val="465E9C"/>
              </a:solidFill>
              <a:ea typeface="ＭＳ Ｐゴシック" pitchFamily="34" charset="-128"/>
            </a:endParaRPr>
          </a:p>
        </p:txBody>
      </p:sp>
      <p:sp>
        <p:nvSpPr>
          <p:cNvPr id="5" name="Footer Placeholder 4"/>
          <p:cNvSpPr>
            <a:spLocks noGrp="1"/>
          </p:cNvSpPr>
          <p:nvPr>
            <p:ph type="ftr" sz="quarter" idx="3"/>
          </p:nvPr>
        </p:nvSpPr>
        <p:spPr>
          <a:xfrm>
            <a:off x="914400" y="5808663"/>
            <a:ext cx="5540375" cy="365125"/>
          </a:xfrm>
          <a:prstGeom prst="rect">
            <a:avLst/>
          </a:prstGeom>
        </p:spPr>
        <p:txBody>
          <a:bodyPr vert="horz" lIns="91440" tIns="45720" rIns="91440" bIns="45720" rtlCol="0" anchor="ctr"/>
          <a:lstStyle>
            <a:lvl1pPr algn="l" eaLnBrk="1" hangingPunct="1">
              <a:defRPr sz="1400">
                <a:solidFill>
                  <a:schemeClr val="tx2"/>
                </a:solidFill>
                <a:latin typeface="Rage Italic" pitchFamily="66" charset="0"/>
                <a:cs typeface="+mn-cs"/>
              </a:defRPr>
            </a:lvl1pPr>
          </a:lstStyle>
          <a:p>
            <a:pPr fontAlgn="base">
              <a:spcBef>
                <a:spcPct val="0"/>
              </a:spcBef>
              <a:spcAft>
                <a:spcPct val="0"/>
              </a:spcAft>
              <a:defRPr/>
            </a:pPr>
            <a:endParaRPr lang="de-AT">
              <a:solidFill>
                <a:srgbClr val="465E9C"/>
              </a:solidFill>
              <a:ea typeface="ＭＳ Ｐゴシック" pitchFamily="34" charset="-128"/>
            </a:endParaRPr>
          </a:p>
        </p:txBody>
      </p:sp>
      <p:sp>
        <p:nvSpPr>
          <p:cNvPr id="6" name="Slide Number Placeholder 5"/>
          <p:cNvSpPr>
            <a:spLocks noGrp="1"/>
          </p:cNvSpPr>
          <p:nvPr>
            <p:ph type="sldNum" sz="quarter" idx="4"/>
          </p:nvPr>
        </p:nvSpPr>
        <p:spPr>
          <a:xfrm>
            <a:off x="7670800" y="5808663"/>
            <a:ext cx="554038"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400" smtClean="0">
                <a:solidFill>
                  <a:schemeClr val="tx2"/>
                </a:solidFill>
                <a:latin typeface="Rage Italic" pitchFamily="66" charset="0"/>
              </a:defRPr>
            </a:lvl1pPr>
          </a:lstStyle>
          <a:p>
            <a:pPr fontAlgn="base">
              <a:spcBef>
                <a:spcPct val="0"/>
              </a:spcBef>
              <a:spcAft>
                <a:spcPct val="0"/>
              </a:spcAft>
              <a:defRPr/>
            </a:pPr>
            <a:fld id="{2BBA22FC-6B48-4C21-A2B3-46614F88B991}" type="slidenum">
              <a:rPr lang="de-AT" altLang="es-EC">
                <a:solidFill>
                  <a:srgbClr val="465E9C"/>
                </a:solidFill>
                <a:ea typeface="ＭＳ Ｐゴシック" pitchFamily="34" charset="-128"/>
              </a:rPr>
              <a:pPr fontAlgn="base">
                <a:spcBef>
                  <a:spcPct val="0"/>
                </a:spcBef>
                <a:spcAft>
                  <a:spcPct val="0"/>
                </a:spcAft>
                <a:defRPr/>
              </a:pPr>
              <a:t>‹Nº›</a:t>
            </a:fld>
            <a:endParaRPr lang="de-AT" altLang="es-EC">
              <a:solidFill>
                <a:srgbClr val="465E9C"/>
              </a:solidFill>
              <a:ea typeface="ＭＳ Ｐゴシック" pitchFamily="34" charset="-128"/>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2"/>
        </a:buClr>
        <a:buSzPct val="85000"/>
        <a:buFont typeface="Brush Script MT" pitchFamily="66" charset="0"/>
        <a:buChar char="O"/>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SzPct val="85000"/>
        <a:buFont typeface="Brush Script MT" pitchFamily="66" charset="0"/>
        <a:buChar char="O"/>
        <a:defRPr sz="2000" kern="1200">
          <a:solidFill>
            <a:schemeClr val="tx1"/>
          </a:solidFill>
          <a:latin typeface="+mn-lt"/>
          <a:ea typeface="+mn-ea"/>
          <a:cs typeface="+mn-cs"/>
        </a:defRPr>
      </a:lvl3pPr>
      <a:lvl4pPr marL="1279525" indent="-228600" algn="l" rtl="0" eaLnBrk="0" fontAlgn="base" hangingPunct="0">
        <a:spcBef>
          <a:spcPct val="20000"/>
        </a:spcBef>
        <a:spcAft>
          <a:spcPct val="0"/>
        </a:spcAft>
        <a:buClr>
          <a:schemeClr val="accent2"/>
        </a:buClr>
        <a:buSzPct val="85000"/>
        <a:buFont typeface="Brush Script MT" pitchFamily="66" charset="0"/>
        <a:buChar char="O"/>
        <a:defRPr kern="1200">
          <a:solidFill>
            <a:schemeClr val="tx1"/>
          </a:solidFill>
          <a:latin typeface="+mn-lt"/>
          <a:ea typeface="+mn-ea"/>
          <a:cs typeface="+mn-cs"/>
        </a:defRPr>
      </a:lvl4pPr>
      <a:lvl5pPr marL="1644650" indent="-228600" algn="l" rtl="0" eaLnBrk="0" fontAlgn="base" hangingPunct="0">
        <a:spcBef>
          <a:spcPct val="20000"/>
        </a:spcBef>
        <a:spcAft>
          <a:spcPct val="0"/>
        </a:spcAft>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1.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AutoShape 2"/>
          <p:cNvSpPr>
            <a:spLocks noGrp="1" noChangeArrowheads="1"/>
          </p:cNvSpPr>
          <p:nvPr>
            <p:ph type="ctrTitle"/>
          </p:nvPr>
        </p:nvSpPr>
        <p:spPr>
          <a:xfrm>
            <a:off x="539750" y="476250"/>
            <a:ext cx="8229600" cy="5834063"/>
          </a:xfrm>
        </p:spPr>
        <p:txBody>
          <a:bodyPr rtlCol="0"/>
          <a:lstStyle/>
          <a:p>
            <a:pPr eaLnBrk="1" fontAlgn="auto" hangingPunct="1">
              <a:spcBef>
                <a:spcPct val="20000"/>
              </a:spcBef>
              <a:spcAft>
                <a:spcPts val="0"/>
              </a:spcAft>
              <a:defRPr/>
            </a:pPr>
            <a:r>
              <a:rPr lang="de-AT" altLang="en-US" sz="2600" dirty="0" smtClean="0">
                <a:solidFill>
                  <a:srgbClr val="990033"/>
                </a:solidFill>
              </a:rPr>
              <a:t>Aná</a:t>
            </a:r>
            <a:r>
              <a:rPr lang="de-AT" altLang="en-US" sz="2400" dirty="0" smtClean="0">
                <a:solidFill>
                  <a:srgbClr val="990033"/>
                </a:solidFill>
              </a:rPr>
              <a:t>lisis de Jurisprudencia Internacional en materia</a:t>
            </a:r>
            <a:br>
              <a:rPr lang="de-AT" altLang="en-US" sz="2400" dirty="0" smtClean="0">
                <a:solidFill>
                  <a:srgbClr val="990033"/>
                </a:solidFill>
              </a:rPr>
            </a:br>
            <a:r>
              <a:rPr lang="de-AT" altLang="en-US" sz="2400" dirty="0" smtClean="0">
                <a:solidFill>
                  <a:srgbClr val="990033"/>
                </a:solidFill>
              </a:rPr>
              <a:t> de reconocimiento de la condicion de refugiado</a:t>
            </a:r>
            <a:br>
              <a:rPr lang="de-AT" altLang="en-US" sz="2400" dirty="0" smtClean="0">
                <a:solidFill>
                  <a:srgbClr val="990033"/>
                </a:solidFill>
              </a:rPr>
            </a:br>
            <a:r>
              <a:rPr lang="de-AT" altLang="en-US" sz="2600" dirty="0" smtClean="0">
                <a:solidFill>
                  <a:srgbClr val="990033"/>
                </a:solidFill>
              </a:rPr>
              <a:t/>
            </a:r>
            <a:br>
              <a:rPr lang="de-AT" altLang="en-US" sz="2600" dirty="0" smtClean="0">
                <a:solidFill>
                  <a:srgbClr val="990033"/>
                </a:solidFill>
              </a:rPr>
            </a:br>
            <a:r>
              <a:rPr lang="de-AT" altLang="en-US" sz="2600" dirty="0" smtClean="0">
                <a:solidFill>
                  <a:schemeClr val="tx1">
                    <a:lumMod val="75000"/>
                    <a:lumOff val="25000"/>
                  </a:schemeClr>
                </a:solidFill>
              </a:rPr>
              <a:t/>
            </a:r>
            <a:br>
              <a:rPr lang="de-AT" altLang="en-US" sz="2600" dirty="0" smtClean="0">
                <a:solidFill>
                  <a:schemeClr val="tx1">
                    <a:lumMod val="75000"/>
                    <a:lumOff val="25000"/>
                  </a:schemeClr>
                </a:solidFill>
              </a:rPr>
            </a:br>
            <a:r>
              <a:rPr lang="de-AT" altLang="en-US" sz="2600" dirty="0" smtClean="0">
                <a:solidFill>
                  <a:schemeClr val="tx1">
                    <a:lumMod val="75000"/>
                    <a:lumOff val="25000"/>
                  </a:schemeClr>
                </a:solidFill>
              </a:rPr>
              <a:t>Organizaciones de la sociedad civil</a:t>
            </a:r>
            <a:r>
              <a:rPr lang="de-AT" altLang="en-US" sz="2700" dirty="0" smtClean="0">
                <a:solidFill>
                  <a:srgbClr val="990033"/>
                </a:solidFill>
              </a:rPr>
              <a:t/>
            </a:r>
            <a:br>
              <a:rPr lang="de-AT" altLang="en-US" sz="2700" dirty="0" smtClean="0">
                <a:solidFill>
                  <a:srgbClr val="990033"/>
                </a:solidFill>
              </a:rPr>
            </a:br>
            <a:r>
              <a:rPr lang="de-AT" altLang="en-US" sz="2600" dirty="0" smtClean="0">
                <a:solidFill>
                  <a:srgbClr val="990033"/>
                </a:solidFill>
              </a:rPr>
              <a:t/>
            </a:r>
            <a:br>
              <a:rPr lang="de-AT" altLang="en-US" sz="2600" dirty="0" smtClean="0">
                <a:solidFill>
                  <a:srgbClr val="990033"/>
                </a:solidFill>
              </a:rPr>
            </a:br>
            <a:r>
              <a:rPr lang="de-AT" altLang="en-US" sz="2600" dirty="0" smtClean="0">
                <a:solidFill>
                  <a:srgbClr val="990033"/>
                </a:solidFill>
                <a:latin typeface="Tahoma" pitchFamily="34" charset="0"/>
              </a:rPr>
              <a:t/>
            </a:r>
            <a:br>
              <a:rPr lang="de-AT" altLang="en-US" sz="2600" dirty="0" smtClean="0">
                <a:solidFill>
                  <a:srgbClr val="990033"/>
                </a:solidFill>
                <a:latin typeface="Tahoma" pitchFamily="34" charset="0"/>
              </a:rPr>
            </a:br>
            <a:r>
              <a:rPr lang="de-AT" altLang="en-US" sz="2600" dirty="0" smtClean="0">
                <a:solidFill>
                  <a:srgbClr val="990033"/>
                </a:solidFill>
                <a:latin typeface="Tahoma" pitchFamily="34" charset="0"/>
              </a:rPr>
              <a:t/>
            </a:r>
            <a:br>
              <a:rPr lang="de-AT" altLang="en-US" sz="2600" dirty="0" smtClean="0">
                <a:solidFill>
                  <a:srgbClr val="990033"/>
                </a:solidFill>
                <a:latin typeface="Tahoma" pitchFamily="34" charset="0"/>
              </a:rPr>
            </a:br>
            <a:r>
              <a:rPr lang="de-AT" altLang="en-US" sz="2600" dirty="0" smtClean="0">
                <a:solidFill>
                  <a:srgbClr val="990033"/>
                </a:solidFill>
                <a:latin typeface="Tahoma" pitchFamily="34" charset="0"/>
              </a:rPr>
              <a:t/>
            </a:r>
            <a:br>
              <a:rPr lang="de-AT" altLang="en-US" sz="2600" dirty="0" smtClean="0">
                <a:solidFill>
                  <a:srgbClr val="990033"/>
                </a:solidFill>
                <a:latin typeface="Tahoma" pitchFamily="34" charset="0"/>
              </a:rPr>
            </a:br>
            <a:r>
              <a:rPr lang="es-ES" sz="3200" dirty="0" smtClean="0">
                <a:solidFill>
                  <a:prstClr val="black"/>
                </a:solidFill>
                <a:ea typeface="+mn-ea"/>
                <a:cs typeface="+mn-cs"/>
              </a:rPr>
              <a:t/>
            </a:r>
            <a:br>
              <a:rPr lang="es-ES" sz="3200" dirty="0" smtClean="0">
                <a:solidFill>
                  <a:prstClr val="black"/>
                </a:solidFill>
                <a:ea typeface="+mn-ea"/>
                <a:cs typeface="+mn-cs"/>
              </a:rPr>
            </a:br>
            <a:r>
              <a:rPr lang="de-AT" altLang="en-US" sz="1400" dirty="0" smtClean="0">
                <a:solidFill>
                  <a:srgbClr val="990033"/>
                </a:solidFill>
                <a:latin typeface="Tahoma" pitchFamily="34" charset="0"/>
              </a:rPr>
              <a:t/>
            </a:r>
            <a:br>
              <a:rPr lang="de-AT" altLang="en-US" sz="1400" dirty="0" smtClean="0">
                <a:solidFill>
                  <a:srgbClr val="990033"/>
                </a:solidFill>
                <a:latin typeface="Tahoma" pitchFamily="34" charset="0"/>
              </a:rPr>
            </a:br>
            <a:endParaRPr lang="de-AT" altLang="en-US" sz="1400" dirty="0" smtClean="0">
              <a:solidFill>
                <a:srgbClr val="990033"/>
              </a:solidFill>
              <a:latin typeface="Tahoma" pitchFamily="34" charset="0"/>
            </a:endParaRPr>
          </a:p>
        </p:txBody>
      </p:sp>
      <p:pic>
        <p:nvPicPr>
          <p:cNvPr id="5123" name="1 Imagen"/>
          <p:cNvPicPr>
            <a:picLocks noChangeAspect="1"/>
          </p:cNvPicPr>
          <p:nvPr/>
        </p:nvPicPr>
        <p:blipFill>
          <a:blip r:embed="rId3" cstate="print"/>
          <a:srcRect/>
          <a:stretch>
            <a:fillRect/>
          </a:stretch>
        </p:blipFill>
        <p:spPr bwMode="auto">
          <a:xfrm>
            <a:off x="7019925" y="4941888"/>
            <a:ext cx="1154113" cy="1062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p:cNvSpPr>
            <a:spLocks noGrp="1" noChangeArrowheads="1"/>
          </p:cNvSpPr>
          <p:nvPr>
            <p:ph type="title"/>
          </p:nvPr>
        </p:nvSpPr>
        <p:spPr>
          <a:xfrm>
            <a:off x="611188" y="620713"/>
            <a:ext cx="7705725" cy="647700"/>
          </a:xfrm>
        </p:spPr>
        <p:txBody>
          <a:bodyPr/>
          <a:lstStyle/>
          <a:p>
            <a:pPr eaLnBrk="1" hangingPunct="1"/>
            <a:r>
              <a:rPr lang="de-AT" altLang="en-US" sz="2200" smtClean="0"/>
              <a:t>¿</a:t>
            </a:r>
            <a:r>
              <a:rPr lang="de-AT" altLang="en-US" sz="2200" b="1" smtClean="0"/>
              <a:t>Qué otros derechos específicos conlleva el reconocimiento de la condición de refugiado/a?</a:t>
            </a:r>
          </a:p>
        </p:txBody>
      </p:sp>
      <p:sp>
        <p:nvSpPr>
          <p:cNvPr id="25603" name="Rectangle 3"/>
          <p:cNvSpPr>
            <a:spLocks noGrp="1" noChangeArrowheads="1"/>
          </p:cNvSpPr>
          <p:nvPr>
            <p:ph idx="1"/>
          </p:nvPr>
        </p:nvSpPr>
        <p:spPr>
          <a:xfrm>
            <a:off x="827088" y="1341438"/>
            <a:ext cx="7778750" cy="4608512"/>
          </a:xfrm>
        </p:spPr>
        <p:txBody>
          <a:bodyPr rtlCol="0">
            <a:noAutofit/>
          </a:bodyPr>
          <a:lstStyle/>
          <a:p>
            <a:pPr marL="274320" indent="-274320" eaLnBrk="1" fontAlgn="auto" hangingPunct="1">
              <a:lnSpc>
                <a:spcPct val="80000"/>
              </a:lnSpc>
              <a:spcAft>
                <a:spcPct val="40000"/>
              </a:spcAft>
              <a:defRPr/>
            </a:pPr>
            <a:r>
              <a:rPr lang="de-AT" altLang="en-US" sz="2000" dirty="0" smtClean="0">
                <a:latin typeface="+mj-lt"/>
              </a:rPr>
              <a:t>Derecho a la no expulsion excepto bajo ciertas circunstancias</a:t>
            </a:r>
          </a:p>
          <a:p>
            <a:pPr marL="274320" indent="-274320" eaLnBrk="1" fontAlgn="auto" hangingPunct="1">
              <a:lnSpc>
                <a:spcPct val="80000"/>
              </a:lnSpc>
              <a:spcAft>
                <a:spcPct val="40000"/>
              </a:spcAft>
              <a:defRPr/>
            </a:pPr>
            <a:r>
              <a:rPr lang="de-AT" altLang="en-US" sz="2000" dirty="0" smtClean="0">
                <a:latin typeface="+mj-lt"/>
              </a:rPr>
              <a:t>No ser sancionado por entrada irregular</a:t>
            </a:r>
          </a:p>
          <a:p>
            <a:pPr marL="274320" indent="-274320" eaLnBrk="1" fontAlgn="auto" hangingPunct="1">
              <a:lnSpc>
                <a:spcPct val="80000"/>
              </a:lnSpc>
              <a:spcAft>
                <a:spcPct val="40000"/>
              </a:spcAft>
              <a:defRPr/>
            </a:pPr>
            <a:r>
              <a:rPr lang="de-AT" altLang="en-US" sz="2000" dirty="0" smtClean="0">
                <a:latin typeface="+mj-lt"/>
              </a:rPr>
              <a:t>Protección contra amenazas a la integridad física de los refugiados en el país de acogida</a:t>
            </a:r>
          </a:p>
          <a:p>
            <a:pPr marL="274320" indent="-274320" eaLnBrk="1" fontAlgn="auto" hangingPunct="1">
              <a:lnSpc>
                <a:spcPct val="80000"/>
              </a:lnSpc>
              <a:spcAft>
                <a:spcPct val="40000"/>
              </a:spcAft>
              <a:defRPr/>
            </a:pPr>
            <a:r>
              <a:rPr lang="de-AT" altLang="en-US" sz="2000" dirty="0" smtClean="0">
                <a:latin typeface="+mj-lt"/>
              </a:rPr>
              <a:t>Acceso sin obstáculos a los tribunales de justicia</a:t>
            </a:r>
          </a:p>
          <a:p>
            <a:pPr marL="274320" indent="-274320" eaLnBrk="1" fontAlgn="auto" hangingPunct="1">
              <a:lnSpc>
                <a:spcPct val="80000"/>
              </a:lnSpc>
              <a:spcAft>
                <a:spcPct val="40000"/>
              </a:spcAft>
              <a:defRPr/>
            </a:pPr>
            <a:r>
              <a:rPr lang="de-AT" altLang="en-US" sz="2000" dirty="0" smtClean="0">
                <a:latin typeface="+mj-lt"/>
              </a:rPr>
              <a:t>Derecho al trabajo</a:t>
            </a:r>
          </a:p>
          <a:p>
            <a:pPr marL="274320" indent="-274320" eaLnBrk="1" fontAlgn="auto" hangingPunct="1">
              <a:lnSpc>
                <a:spcPct val="80000"/>
              </a:lnSpc>
              <a:spcAft>
                <a:spcPct val="40000"/>
              </a:spcAft>
              <a:defRPr/>
            </a:pPr>
            <a:r>
              <a:rPr lang="de-AT" altLang="en-US" sz="2000" dirty="0" smtClean="0">
                <a:latin typeface="+mj-lt"/>
              </a:rPr>
              <a:t>Vivienda </a:t>
            </a:r>
          </a:p>
          <a:p>
            <a:pPr marL="274320" indent="-274320" eaLnBrk="1" fontAlgn="auto" hangingPunct="1">
              <a:lnSpc>
                <a:spcPct val="80000"/>
              </a:lnSpc>
              <a:spcAft>
                <a:spcPct val="40000"/>
              </a:spcAft>
              <a:defRPr/>
            </a:pPr>
            <a:r>
              <a:rPr lang="de-AT" altLang="en-US" sz="2000" dirty="0" smtClean="0">
                <a:latin typeface="+mj-lt"/>
              </a:rPr>
              <a:t>Educacion </a:t>
            </a:r>
          </a:p>
          <a:p>
            <a:pPr marL="274320" indent="-274320" eaLnBrk="1" fontAlgn="auto" hangingPunct="1">
              <a:lnSpc>
                <a:spcPct val="80000"/>
              </a:lnSpc>
              <a:spcAft>
                <a:spcPct val="40000"/>
              </a:spcAft>
              <a:defRPr/>
            </a:pPr>
            <a:r>
              <a:rPr lang="de-AT" altLang="en-US" sz="2000" dirty="0" smtClean="0">
                <a:latin typeface="+mj-lt"/>
              </a:rPr>
              <a:t>Libertad de religion </a:t>
            </a:r>
          </a:p>
          <a:p>
            <a:pPr marL="274320" indent="-274320" eaLnBrk="1" fontAlgn="auto" hangingPunct="1">
              <a:lnSpc>
                <a:spcPct val="80000"/>
              </a:lnSpc>
              <a:spcAft>
                <a:spcPct val="40000"/>
              </a:spcAft>
              <a:defRPr/>
            </a:pPr>
            <a:r>
              <a:rPr lang="de-AT" altLang="en-US" sz="2000" dirty="0" smtClean="0">
                <a:latin typeface="+mj-lt"/>
              </a:rPr>
              <a:t>Libertad de circulación</a:t>
            </a:r>
          </a:p>
          <a:p>
            <a:pPr marL="274320" indent="-274320" eaLnBrk="1" fontAlgn="auto" hangingPunct="1">
              <a:lnSpc>
                <a:spcPct val="80000"/>
              </a:lnSpc>
              <a:spcAft>
                <a:spcPct val="40000"/>
              </a:spcAft>
              <a:defRPr/>
            </a:pPr>
            <a:r>
              <a:rPr lang="de-AT" altLang="en-US" sz="2000" dirty="0" smtClean="0">
                <a:latin typeface="+mj-lt"/>
              </a:rPr>
              <a:t>Acceso a la educación</a:t>
            </a:r>
          </a:p>
          <a:p>
            <a:pPr marL="274320" indent="-274320" eaLnBrk="1" fontAlgn="auto" hangingPunct="1">
              <a:lnSpc>
                <a:spcPct val="80000"/>
              </a:lnSpc>
              <a:spcAft>
                <a:spcPct val="40000"/>
              </a:spcAft>
              <a:defRPr/>
            </a:pPr>
            <a:r>
              <a:rPr lang="de-AT" altLang="en-US" sz="2000" dirty="0" smtClean="0">
                <a:latin typeface="+mj-lt"/>
              </a:rPr>
              <a:t>Documentación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AutoShape 2"/>
          <p:cNvSpPr>
            <a:spLocks noGrp="1" noChangeArrowheads="1"/>
          </p:cNvSpPr>
          <p:nvPr>
            <p:ph type="title"/>
          </p:nvPr>
        </p:nvSpPr>
        <p:spPr>
          <a:xfrm>
            <a:off x="900113" y="764705"/>
            <a:ext cx="7343775" cy="864095"/>
          </a:xfrm>
        </p:spPr>
        <p:txBody>
          <a:bodyPr rtlCol="0">
            <a:normAutofit fontScale="90000"/>
          </a:bodyPr>
          <a:lstStyle/>
          <a:p>
            <a:pPr eaLnBrk="1" fontAlgn="auto" hangingPunct="1">
              <a:spcAft>
                <a:spcPts val="0"/>
              </a:spcAft>
              <a:defRPr/>
            </a:pPr>
            <a:r>
              <a:rPr lang="de-AT" altLang="en-US" sz="3200" b="1" dirty="0" smtClean="0">
                <a:latin typeface="Tahoma" pitchFamily="34" charset="0"/>
              </a:rPr>
              <a:t>¿</a:t>
            </a:r>
            <a:r>
              <a:rPr lang="de-AT" altLang="en-US" sz="3200" b="1" dirty="0" smtClean="0"/>
              <a:t>Qué es la determinación de la condición de refugiado/a?</a:t>
            </a:r>
          </a:p>
        </p:txBody>
      </p:sp>
      <p:sp>
        <p:nvSpPr>
          <p:cNvPr id="26627" name="Rectangle 3"/>
          <p:cNvSpPr>
            <a:spLocks noGrp="1" noChangeArrowheads="1"/>
          </p:cNvSpPr>
          <p:nvPr>
            <p:ph idx="1"/>
          </p:nvPr>
        </p:nvSpPr>
        <p:spPr>
          <a:xfrm>
            <a:off x="838200" y="1628800"/>
            <a:ext cx="7405688" cy="4457675"/>
          </a:xfrm>
        </p:spPr>
        <p:txBody>
          <a:bodyPr/>
          <a:lstStyle/>
          <a:p>
            <a:pPr eaLnBrk="1" hangingPunct="1">
              <a:spcAft>
                <a:spcPct val="40000"/>
              </a:spcAft>
              <a:defRPr/>
            </a:pPr>
            <a:r>
              <a:rPr lang="de-AT" altLang="en-US" dirty="0" smtClean="0">
                <a:latin typeface="+mj-lt"/>
              </a:rPr>
              <a:t>El </a:t>
            </a:r>
            <a:r>
              <a:rPr lang="de-AT" altLang="en-US" b="1" dirty="0" smtClean="0">
                <a:latin typeface="+mj-lt"/>
              </a:rPr>
              <a:t>examen </a:t>
            </a:r>
            <a:r>
              <a:rPr lang="de-AT" altLang="en-US" dirty="0" smtClean="0">
                <a:latin typeface="+mj-lt"/>
              </a:rPr>
              <a:t>que hace una autoridad de un gobierno o del ACNUR para verificar que un/a solicitante de asilo es, en efecto, un/a refugiado/a</a:t>
            </a:r>
          </a:p>
          <a:p>
            <a:pPr eaLnBrk="1" hangingPunct="1">
              <a:spcAft>
                <a:spcPct val="40000"/>
              </a:spcAft>
              <a:defRPr/>
            </a:pPr>
            <a:r>
              <a:rPr lang="de-AT" altLang="en-US" dirty="0" smtClean="0">
                <a:latin typeface="+mj-lt"/>
              </a:rPr>
              <a:t>El reconocimiento es </a:t>
            </a:r>
            <a:r>
              <a:rPr lang="de-AT" altLang="en-US" b="1" u="sng" dirty="0" smtClean="0">
                <a:latin typeface="+mj-lt"/>
              </a:rPr>
              <a:t>declarativo</a:t>
            </a:r>
            <a:r>
              <a:rPr lang="de-AT" altLang="en-US" dirty="0" smtClean="0">
                <a:latin typeface="+mj-lt"/>
              </a:rPr>
              <a:t> y no constitutivo: </a:t>
            </a:r>
            <a:r>
              <a:rPr lang="es-ES" altLang="es-EC" b="1" dirty="0" smtClean="0">
                <a:latin typeface="+mj-lt"/>
              </a:rPr>
              <a:t>No adquiere la condición de refugiado en virtud del reconocimiento, sino que se le reconoce tal condición por el hecho de ser refugiado</a:t>
            </a:r>
            <a:r>
              <a:rPr lang="es-ES" altLang="es-EC" sz="3600" b="1" dirty="0" smtClean="0">
                <a:latin typeface="+mj-lt"/>
              </a:rPr>
              <a:t>:                                             </a:t>
            </a:r>
            <a:r>
              <a:rPr lang="es-ES" altLang="es-EC" sz="1600" b="1" dirty="0" smtClean="0">
                <a:latin typeface="+mj-lt"/>
              </a:rPr>
              <a:t>- </a:t>
            </a:r>
            <a:r>
              <a:rPr lang="es-ES" altLang="es-EC" sz="1600" i="1" dirty="0" smtClean="0">
                <a:latin typeface="+mj-lt"/>
              </a:rPr>
              <a:t>Manual de Procedimientos y Criterios para Determinar la Condición de Refugiado en virtud de la Convención de 1951 y el Protocolo de 1967 sobre el Estatuto de Refugiado</a:t>
            </a:r>
            <a:r>
              <a:rPr lang="es-ES" altLang="es-EC" sz="1600" dirty="0" smtClean="0">
                <a:latin typeface="+mj-lt"/>
              </a:rPr>
              <a:t>, 1992, Capítulo I, párr. 28		                                                         - Corte IDH en </a:t>
            </a:r>
            <a:r>
              <a:rPr lang="es-ES" altLang="es-EC" sz="1600" i="1" dirty="0" smtClean="0">
                <a:latin typeface="+mj-lt"/>
              </a:rPr>
              <a:t>Caso Familia Pacheco </a:t>
            </a:r>
            <a:r>
              <a:rPr lang="es-ES" altLang="es-EC" sz="1600" i="1" dirty="0" err="1" smtClean="0">
                <a:latin typeface="+mj-lt"/>
              </a:rPr>
              <a:t>Tineo</a:t>
            </a:r>
            <a:r>
              <a:rPr lang="es-ES" altLang="es-EC" sz="1600" i="1" dirty="0" smtClean="0">
                <a:latin typeface="+mj-lt"/>
              </a:rPr>
              <a:t> Vs. Estado Plurinacional de Bolivia</a:t>
            </a:r>
            <a:r>
              <a:rPr lang="es-ES" altLang="es-EC" sz="1600" dirty="0" smtClean="0">
                <a:latin typeface="+mj-lt"/>
              </a:rPr>
              <a:t>; CIDH. </a:t>
            </a:r>
            <a:r>
              <a:rPr lang="es-ES" altLang="es-EC" sz="1600" i="1" dirty="0" smtClean="0">
                <a:latin typeface="+mj-lt"/>
              </a:rPr>
              <a:t>Informe Sobre la Situación de los Derechos Humanos de los Solicitantes de Asilo en el Marco del Sistema Canadiense de Determinación de la Condición de Refugiado.</a:t>
            </a:r>
            <a:endParaRPr lang="es-ES" altLang="es-EC" sz="1600" dirty="0" smtClean="0">
              <a:latin typeface="+mj-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p:cNvSpPr>
            <a:spLocks noGrp="1" noChangeArrowheads="1"/>
          </p:cNvSpPr>
          <p:nvPr>
            <p:ph type="title"/>
          </p:nvPr>
        </p:nvSpPr>
        <p:spPr/>
        <p:txBody>
          <a:bodyPr/>
          <a:lstStyle/>
          <a:p>
            <a:pPr eaLnBrk="1" hangingPunct="1"/>
            <a:r>
              <a:rPr lang="es-AR" altLang="en-US" sz="3200" dirty="0" smtClean="0"/>
              <a:t>Qué busca la determinación de la condición de refugiado/a?</a:t>
            </a:r>
            <a:endParaRPr lang="en-US" altLang="en-US" sz="3200" dirty="0" smtClean="0"/>
          </a:p>
        </p:txBody>
      </p:sp>
      <p:sp>
        <p:nvSpPr>
          <p:cNvPr id="7171" name="Rectangle 3"/>
          <p:cNvSpPr>
            <a:spLocks noGrp="1" noChangeArrowheads="1"/>
          </p:cNvSpPr>
          <p:nvPr>
            <p:ph idx="1"/>
          </p:nvPr>
        </p:nvSpPr>
        <p:spPr>
          <a:xfrm>
            <a:off x="1463675" y="2060575"/>
            <a:ext cx="6196013" cy="3024188"/>
          </a:xfrm>
        </p:spPr>
        <p:txBody>
          <a:bodyPr rtlCol="0">
            <a:normAutofit lnSpcReduction="10000"/>
          </a:bodyPr>
          <a:lstStyle/>
          <a:p>
            <a:pPr marL="0" indent="0" algn="just" eaLnBrk="1" fontAlgn="auto" hangingPunct="1">
              <a:spcAft>
                <a:spcPts val="0"/>
              </a:spcAft>
              <a:buFont typeface="Brush Script MT" pitchFamily="66" charset="0"/>
              <a:buNone/>
              <a:defRPr/>
            </a:pPr>
            <a:endParaRPr lang="es-AR" altLang="en-US" dirty="0" smtClean="0">
              <a:latin typeface="+mj-lt"/>
            </a:endParaRPr>
          </a:p>
          <a:p>
            <a:pPr marL="274320" indent="-274320" algn="just" eaLnBrk="1" fontAlgn="auto" hangingPunct="1">
              <a:spcAft>
                <a:spcPts val="0"/>
              </a:spcAft>
              <a:defRPr/>
            </a:pPr>
            <a:r>
              <a:rPr lang="es-AR" altLang="en-US" dirty="0" smtClean="0">
                <a:latin typeface="+mj-lt"/>
              </a:rPr>
              <a:t>Identificar necesidades de protección internacional  (diferenciadas de acuerdo a edad, género y diversidad)</a:t>
            </a:r>
          </a:p>
          <a:p>
            <a:pPr marL="0" indent="0" algn="just" eaLnBrk="1" fontAlgn="auto" hangingPunct="1">
              <a:spcAft>
                <a:spcPts val="0"/>
              </a:spcAft>
              <a:buFont typeface="Brush Script MT" pitchFamily="66" charset="0"/>
              <a:buNone/>
              <a:defRPr/>
            </a:pPr>
            <a:endParaRPr lang="es-AR" altLang="en-US" dirty="0" smtClean="0">
              <a:latin typeface="+mj-lt"/>
            </a:endParaRPr>
          </a:p>
          <a:p>
            <a:pPr marL="274320" indent="-274320" algn="just" eaLnBrk="1" fontAlgn="auto" hangingPunct="1">
              <a:spcAft>
                <a:spcPts val="0"/>
              </a:spcAft>
              <a:defRPr/>
            </a:pPr>
            <a:r>
              <a:rPr lang="es-AR" altLang="en-US" dirty="0" smtClean="0">
                <a:latin typeface="+mj-lt"/>
              </a:rPr>
              <a:t>Asegurar el cumplimiento de las obligaciones internacionales de protección de la persona humana</a:t>
            </a:r>
          </a:p>
          <a:p>
            <a:pPr marL="274320" indent="-274320" eaLnBrk="1" fontAlgn="auto" hangingPunct="1">
              <a:spcAft>
                <a:spcPts val="0"/>
              </a:spcAft>
              <a:defRPr/>
            </a:pPr>
            <a:endParaRPr lang="es-AR" altLang="en-US" dirty="0" smtClean="0"/>
          </a:p>
          <a:p>
            <a:pPr marL="274320" indent="-274320" eaLnBrk="1" fontAlgn="auto" hangingPunct="1">
              <a:spcAft>
                <a:spcPts val="0"/>
              </a:spcAft>
              <a:defRPr/>
            </a:pPr>
            <a:endParaRPr lang="es-AR" altLang="en-US" dirty="0" smtClean="0"/>
          </a:p>
          <a:p>
            <a:pPr marL="274320" indent="-274320" eaLnBrk="1" fontAlgn="auto" hangingPunct="1">
              <a:spcAft>
                <a:spcPts val="0"/>
              </a:spcAft>
              <a:defRPr/>
            </a:pPr>
            <a:endParaRPr lang="es-AR" altLang="en-US" dirty="0" smtClean="0"/>
          </a:p>
          <a:p>
            <a:pPr marL="274320" indent="-274320" eaLnBrk="1" fontAlgn="auto" hangingPunct="1">
              <a:spcAft>
                <a:spcPts val="0"/>
              </a:spcAft>
              <a:defRPr/>
            </a:pPr>
            <a:endParaRPr lang="en-US" altLang="en-US" dirty="0" smtClean="0"/>
          </a:p>
        </p:txBody>
      </p:sp>
      <p:pic>
        <p:nvPicPr>
          <p:cNvPr id="21508" name="Picture 1"/>
          <p:cNvPicPr>
            <a:picLocks noChangeAspect="1"/>
          </p:cNvPicPr>
          <p:nvPr/>
        </p:nvPicPr>
        <p:blipFill>
          <a:blip r:embed="rId2" cstate="print"/>
          <a:srcRect/>
          <a:stretch>
            <a:fillRect/>
          </a:stretch>
        </p:blipFill>
        <p:spPr bwMode="auto">
          <a:xfrm>
            <a:off x="5364163" y="4756150"/>
            <a:ext cx="3671887" cy="2084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AutoShape 2"/>
          <p:cNvSpPr>
            <a:spLocks noGrp="1" noChangeArrowheads="1"/>
          </p:cNvSpPr>
          <p:nvPr>
            <p:ph type="title"/>
          </p:nvPr>
        </p:nvSpPr>
        <p:spPr>
          <a:xfrm>
            <a:off x="611188" y="692697"/>
            <a:ext cx="7705725" cy="720079"/>
          </a:xfrm>
        </p:spPr>
        <p:txBody>
          <a:bodyPr rtlCol="0">
            <a:normAutofit fontScale="90000"/>
          </a:bodyPr>
          <a:lstStyle/>
          <a:p>
            <a:pPr eaLnBrk="1" fontAlgn="auto" hangingPunct="1">
              <a:spcAft>
                <a:spcPts val="0"/>
              </a:spcAft>
              <a:defRPr/>
            </a:pPr>
            <a:r>
              <a:rPr lang="de-AT" altLang="en-US" sz="2800" dirty="0" smtClean="0"/>
              <a:t>¿</a:t>
            </a:r>
            <a:r>
              <a:rPr lang="de-AT" altLang="en-US" sz="2800" b="1" dirty="0" smtClean="0"/>
              <a:t>Quién es responsable de realizar la determinación de la condición de refugiado/a?</a:t>
            </a:r>
          </a:p>
        </p:txBody>
      </p:sp>
      <p:sp>
        <p:nvSpPr>
          <p:cNvPr id="29699" name="Rectangle 3"/>
          <p:cNvSpPr>
            <a:spLocks noGrp="1" noChangeArrowheads="1"/>
          </p:cNvSpPr>
          <p:nvPr>
            <p:ph idx="1"/>
          </p:nvPr>
        </p:nvSpPr>
        <p:spPr>
          <a:xfrm>
            <a:off x="1187450" y="1556792"/>
            <a:ext cx="6913563" cy="4536033"/>
          </a:xfrm>
        </p:spPr>
        <p:txBody>
          <a:bodyPr/>
          <a:lstStyle/>
          <a:p>
            <a:pPr algn="just" eaLnBrk="1" hangingPunct="1">
              <a:lnSpc>
                <a:spcPct val="105000"/>
              </a:lnSpc>
              <a:spcAft>
                <a:spcPct val="55000"/>
              </a:spcAft>
              <a:defRPr/>
            </a:pPr>
            <a:r>
              <a:rPr lang="de-AT" altLang="en-US" sz="2000" dirty="0" smtClean="0">
                <a:latin typeface="+mj-lt"/>
              </a:rPr>
              <a:t>La Convención de 1951 no indica los tipos de procedimientos para determinar la condición de refugiado. El establecimiento de procedimientos se deja a los Estados Contratantes de conformidades con sus normas constitucionales y estructura administrativa.</a:t>
            </a:r>
          </a:p>
          <a:p>
            <a:pPr algn="just" eaLnBrk="1" hangingPunct="1">
              <a:lnSpc>
                <a:spcPct val="105000"/>
              </a:lnSpc>
              <a:spcAft>
                <a:spcPct val="55000"/>
              </a:spcAft>
              <a:buNone/>
              <a:defRPr/>
            </a:pPr>
            <a:endParaRPr lang="de-AT" altLang="en-US" sz="2000" dirty="0" smtClean="0">
              <a:latin typeface="+mj-lt"/>
            </a:endParaRPr>
          </a:p>
          <a:p>
            <a:pPr algn="just" eaLnBrk="1" hangingPunct="1">
              <a:lnSpc>
                <a:spcPct val="105000"/>
              </a:lnSpc>
              <a:spcAft>
                <a:spcPct val="55000"/>
              </a:spcAft>
              <a:buNone/>
              <a:defRPr/>
            </a:pPr>
            <a:endParaRPr lang="de-AT" altLang="en-US" sz="2000" dirty="0" smtClean="0">
              <a:latin typeface="+mj-lt"/>
            </a:endParaRPr>
          </a:p>
          <a:p>
            <a:pPr algn="just" eaLnBrk="1" hangingPunct="1">
              <a:lnSpc>
                <a:spcPct val="105000"/>
              </a:lnSpc>
              <a:spcAft>
                <a:spcPct val="55000"/>
              </a:spcAft>
              <a:defRPr/>
            </a:pPr>
            <a:r>
              <a:rPr lang="es-CR" sz="2000" dirty="0" smtClean="0">
                <a:latin typeface="+mj-lt"/>
              </a:rPr>
              <a:t>Sin embargo, la facultad discrecional del Estado no es ilimitada y la legislación interna debe contemplar los estándares mínimos recogidos en los instrumentos internacionales de la materia.</a:t>
            </a:r>
          </a:p>
          <a:p>
            <a:pPr algn="just" eaLnBrk="1" hangingPunct="1">
              <a:lnSpc>
                <a:spcPct val="105000"/>
              </a:lnSpc>
              <a:spcAft>
                <a:spcPct val="55000"/>
              </a:spcAft>
              <a:defRPr/>
            </a:pPr>
            <a:endParaRPr lang="de-AT" altLang="en-US" sz="2000" dirty="0" smtClean="0">
              <a:latin typeface="+mj-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Título"/>
          <p:cNvSpPr>
            <a:spLocks noGrp="1"/>
          </p:cNvSpPr>
          <p:nvPr>
            <p:ph type="title"/>
          </p:nvPr>
        </p:nvSpPr>
        <p:spPr>
          <a:xfrm>
            <a:off x="1095375" y="620713"/>
            <a:ext cx="6964363" cy="720725"/>
          </a:xfrm>
        </p:spPr>
        <p:txBody>
          <a:bodyPr/>
          <a:lstStyle/>
          <a:p>
            <a:r>
              <a:rPr lang="es-ES" altLang="es-EC" sz="2000" b="1" smtClean="0"/>
              <a:t>Garantías mínimas dentro del procedimiento para la determinación de la condición de refugio</a:t>
            </a:r>
            <a:endParaRPr lang="es-ES" sz="2000" b="1" smtClean="0"/>
          </a:p>
        </p:txBody>
      </p:sp>
      <p:sp>
        <p:nvSpPr>
          <p:cNvPr id="3" name="2 Marcador de contenido"/>
          <p:cNvSpPr>
            <a:spLocks noGrp="1"/>
          </p:cNvSpPr>
          <p:nvPr>
            <p:ph idx="1"/>
          </p:nvPr>
        </p:nvSpPr>
        <p:spPr>
          <a:xfrm>
            <a:off x="755650" y="1341438"/>
            <a:ext cx="7561263" cy="4751387"/>
          </a:xfrm>
        </p:spPr>
        <p:txBody>
          <a:bodyPr/>
          <a:lstStyle/>
          <a:p>
            <a:pPr algn="just">
              <a:defRPr/>
            </a:pPr>
            <a:r>
              <a:rPr lang="es-ES" altLang="es-EC" sz="1700" dirty="0" smtClean="0">
                <a:latin typeface="+mj-lt"/>
              </a:rPr>
              <a:t>Al respecto, la Corte IDH, en diversas ocasiones, ha establecido lo que entiende por </a:t>
            </a:r>
            <a:r>
              <a:rPr lang="es-ES" altLang="es-EC" sz="1700" u="sng" dirty="0" smtClean="0">
                <a:latin typeface="+mj-lt"/>
              </a:rPr>
              <a:t>debido proceso</a:t>
            </a:r>
            <a:r>
              <a:rPr lang="es-ES" altLang="es-EC" sz="1700" dirty="0" smtClean="0">
                <a:latin typeface="+mj-lt"/>
              </a:rPr>
              <a:t>: </a:t>
            </a:r>
            <a:r>
              <a:rPr lang="es-ES" altLang="es-EC" sz="1700" i="1" dirty="0" smtClean="0">
                <a:latin typeface="+mj-lt"/>
              </a:rPr>
              <a:t>un conjunto de requisitos que deben observarse en las instancias procesales a efectos que las personas están en condiciones de defender adecuadamente sus derechos </a:t>
            </a:r>
            <a:r>
              <a:rPr lang="es-ES" altLang="es-EC" sz="1700" b="1" i="1" dirty="0" smtClean="0">
                <a:latin typeface="+mj-lt"/>
              </a:rPr>
              <a:t>antes cualquier acto del Estado</a:t>
            </a:r>
            <a:r>
              <a:rPr lang="es-ES" altLang="es-EC" sz="1700" i="1" dirty="0" smtClean="0">
                <a:latin typeface="+mj-lt"/>
              </a:rPr>
              <a:t>, </a:t>
            </a:r>
            <a:r>
              <a:rPr lang="es-ES" altLang="es-EC" sz="1700" b="1" i="1" dirty="0" smtClean="0">
                <a:latin typeface="+mj-lt"/>
              </a:rPr>
              <a:t>adoptado por cualquier autoridad pública</a:t>
            </a:r>
            <a:r>
              <a:rPr lang="es-ES" altLang="es-EC" sz="1700" i="1" dirty="0" smtClean="0">
                <a:latin typeface="+mj-lt"/>
              </a:rPr>
              <a:t> </a:t>
            </a:r>
            <a:r>
              <a:rPr lang="es-ES" altLang="es-EC" sz="1700" b="1" i="1" dirty="0" smtClean="0">
                <a:latin typeface="+mj-lt"/>
              </a:rPr>
              <a:t>sea administrativa, legislativa o judicial, que pueda afectarlos.</a:t>
            </a:r>
          </a:p>
          <a:p>
            <a:pPr algn="just">
              <a:defRPr/>
            </a:pPr>
            <a:endParaRPr lang="es-ES" altLang="es-EC" sz="1800" i="1" dirty="0" smtClean="0">
              <a:latin typeface="+mj-lt"/>
            </a:endParaRPr>
          </a:p>
          <a:p>
            <a:pPr algn="just">
              <a:defRPr/>
            </a:pPr>
            <a:r>
              <a:rPr lang="es-ES" altLang="es-EC" sz="1700" dirty="0" smtClean="0">
                <a:latin typeface="+mj-lt"/>
              </a:rPr>
              <a:t>Cualquier actuación u omisión de los órganos estatales dentro </a:t>
            </a:r>
            <a:r>
              <a:rPr lang="es-ES" altLang="es-EC" sz="1700" b="1" dirty="0" smtClean="0">
                <a:latin typeface="+mj-lt"/>
              </a:rPr>
              <a:t>de un proceso, sea administrativo sancionatorio o jurisdiccional</a:t>
            </a:r>
            <a:r>
              <a:rPr lang="es-ES" altLang="es-EC" sz="1700" dirty="0" smtClean="0">
                <a:latin typeface="+mj-lt"/>
              </a:rPr>
              <a:t>, debe respetar el debido proceso legal. </a:t>
            </a:r>
            <a:r>
              <a:rPr lang="es-ES" altLang="es-EC" sz="1800" dirty="0" smtClean="0"/>
              <a:t>(</a:t>
            </a:r>
            <a:r>
              <a:rPr lang="es-ES" altLang="es-EC" sz="1400" i="1" dirty="0" smtClean="0">
                <a:latin typeface="+mj-lt"/>
              </a:rPr>
              <a:t>Caso del Tribunal Constitucional Vs. Perú</a:t>
            </a:r>
            <a:r>
              <a:rPr lang="es-ES" altLang="es-EC" sz="1400" dirty="0" smtClean="0">
                <a:latin typeface="+mj-lt"/>
              </a:rPr>
              <a:t>; </a:t>
            </a:r>
            <a:r>
              <a:rPr lang="es-ES" altLang="es-EC" sz="1400" i="1" dirty="0" smtClean="0">
                <a:latin typeface="+mj-lt"/>
              </a:rPr>
              <a:t>Caso </a:t>
            </a:r>
            <a:r>
              <a:rPr lang="es-ES" altLang="es-EC" sz="1400" i="1" dirty="0" err="1" smtClean="0">
                <a:latin typeface="+mj-lt"/>
              </a:rPr>
              <a:t>Chocrón</a:t>
            </a:r>
            <a:r>
              <a:rPr lang="es-ES" altLang="es-EC" sz="1400" i="1" dirty="0" smtClean="0">
                <a:latin typeface="+mj-lt"/>
              </a:rPr>
              <a:t> </a:t>
            </a:r>
            <a:r>
              <a:rPr lang="es-ES" altLang="es-EC" sz="1400" i="1" dirty="0" err="1" smtClean="0">
                <a:latin typeface="+mj-lt"/>
              </a:rPr>
              <a:t>Chocrón</a:t>
            </a:r>
            <a:r>
              <a:rPr lang="es-ES" altLang="es-EC" sz="1400" i="1" dirty="0" smtClean="0">
                <a:latin typeface="+mj-lt"/>
              </a:rPr>
              <a:t> Vs. Venezuela</a:t>
            </a:r>
            <a:r>
              <a:rPr lang="es-ES" altLang="es-EC" sz="1400" dirty="0" smtClean="0">
                <a:latin typeface="+mj-lt"/>
              </a:rPr>
              <a:t>. </a:t>
            </a:r>
            <a:r>
              <a:rPr lang="es-ES" altLang="es-EC" sz="1400" i="1" dirty="0" smtClean="0">
                <a:latin typeface="+mj-lt"/>
              </a:rPr>
              <a:t>Caso Camba Campos y otros (Tribunal Constitucional) Vs. Ecuador</a:t>
            </a:r>
            <a:r>
              <a:rPr lang="es-ES" altLang="es-EC" sz="1400" dirty="0" smtClean="0">
                <a:latin typeface="+mj-lt"/>
              </a:rPr>
              <a:t>, Cfr. </a:t>
            </a:r>
            <a:r>
              <a:rPr lang="es-ES" altLang="es-EC" sz="1400" i="1" dirty="0" smtClean="0">
                <a:latin typeface="+mj-lt"/>
              </a:rPr>
              <a:t>Caso Baena Ricardo y otros Vs. Panamá</a:t>
            </a:r>
            <a:r>
              <a:rPr lang="es-ES" altLang="es-EC" sz="1400" dirty="0" smtClean="0">
                <a:latin typeface="+mj-lt"/>
              </a:rPr>
              <a:t>. </a:t>
            </a:r>
            <a:r>
              <a:rPr lang="es-ES" altLang="es-EC" sz="1400" i="1" dirty="0" smtClean="0">
                <a:latin typeface="+mj-lt"/>
              </a:rPr>
              <a:t>Caso </a:t>
            </a:r>
            <a:r>
              <a:rPr lang="es-ES" altLang="es-EC" sz="1400" i="1" dirty="0" err="1" smtClean="0">
                <a:latin typeface="+mj-lt"/>
              </a:rPr>
              <a:t>Nadege</a:t>
            </a:r>
            <a:r>
              <a:rPr lang="es-ES" altLang="es-EC" sz="1400" i="1" dirty="0" smtClean="0">
                <a:latin typeface="+mj-lt"/>
              </a:rPr>
              <a:t> </a:t>
            </a:r>
            <a:r>
              <a:rPr lang="es-ES" altLang="es-EC" sz="1400" i="1" dirty="0" err="1" smtClean="0">
                <a:latin typeface="+mj-lt"/>
              </a:rPr>
              <a:t>Dorzema</a:t>
            </a:r>
            <a:r>
              <a:rPr lang="es-ES" altLang="es-EC" sz="1400" i="1" dirty="0" smtClean="0">
                <a:latin typeface="+mj-lt"/>
              </a:rPr>
              <a:t> y otros Vs. República Dominicana</a:t>
            </a:r>
            <a:r>
              <a:rPr lang="es-ES" altLang="es-EC" sz="1400" dirty="0" smtClean="0">
                <a:latin typeface="+mj-lt"/>
              </a:rPr>
              <a:t>).</a:t>
            </a:r>
          </a:p>
          <a:p>
            <a:pPr algn="just">
              <a:defRPr/>
            </a:pPr>
            <a:endParaRPr lang="es-ES" altLang="es-EC" sz="1400" dirty="0" smtClean="0">
              <a:latin typeface="+mj-lt"/>
            </a:endParaRPr>
          </a:p>
          <a:p>
            <a:pPr algn="just">
              <a:defRPr/>
            </a:pPr>
            <a:r>
              <a:rPr lang="es-ES" altLang="es-EC" sz="1700" dirty="0" smtClean="0">
                <a:latin typeface="+mj-lt"/>
              </a:rPr>
              <a:t>CIDH: los solicitantes de asilo durante el procedimiento de reconocimiento de la condición de refugiado, deben gozar de </a:t>
            </a:r>
            <a:r>
              <a:rPr lang="es-ES" altLang="es-EC" sz="1700" i="1" dirty="0" smtClean="0">
                <a:latin typeface="+mj-lt"/>
              </a:rPr>
              <a:t>“las garantías mínimas necesarias para presentar eficazmente su reclamo…”</a:t>
            </a:r>
            <a:r>
              <a:rPr lang="es-ES" altLang="es-EC" sz="1700" dirty="0" smtClean="0">
                <a:latin typeface="+mj-lt"/>
              </a:rPr>
              <a:t>. (</a:t>
            </a:r>
            <a:r>
              <a:rPr lang="es-ES" altLang="es-EC" sz="1400" dirty="0" smtClean="0">
                <a:latin typeface="+mj-lt"/>
              </a:rPr>
              <a:t>CIDH. </a:t>
            </a:r>
            <a:r>
              <a:rPr lang="es-ES" altLang="es-EC" sz="1400" i="1" dirty="0" smtClean="0">
                <a:latin typeface="+mj-lt"/>
              </a:rPr>
              <a:t>Informe Sobre la Situación de los Derechos Humanos de los Solicitantes de Asilo en el Marco del Sistema Canadiense de Determinación de la Condición de Refugiado</a:t>
            </a:r>
            <a:r>
              <a:rPr lang="es-ES" altLang="es-EC" sz="1400" dirty="0" smtClean="0">
                <a:latin typeface="+mj-lt"/>
              </a:rPr>
              <a:t>. OEA/</a:t>
            </a:r>
            <a:r>
              <a:rPr lang="es-ES" altLang="es-EC" sz="1400" dirty="0" err="1" smtClean="0">
                <a:latin typeface="+mj-lt"/>
              </a:rPr>
              <a:t>Ser.L</a:t>
            </a:r>
            <a:r>
              <a:rPr lang="es-ES" altLang="es-EC" sz="1400" dirty="0" smtClean="0">
                <a:latin typeface="+mj-lt"/>
              </a:rPr>
              <a:t>/V/II.106. Doc. 40. Rev. 1. 28 de febrero de 2000.)</a:t>
            </a:r>
            <a:r>
              <a:rPr lang="pt-BR" altLang="es-EC" sz="1400" dirty="0" smtClean="0">
                <a:latin typeface="+mj-lt"/>
              </a:rPr>
              <a:t> </a:t>
            </a:r>
            <a:endParaRPr lang="es-ES" dirty="0">
              <a:latin typeface="+mj-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Título"/>
          <p:cNvSpPr>
            <a:spLocks noGrp="1"/>
          </p:cNvSpPr>
          <p:nvPr>
            <p:ph type="title"/>
          </p:nvPr>
        </p:nvSpPr>
        <p:spPr>
          <a:xfrm>
            <a:off x="1095375" y="620713"/>
            <a:ext cx="6964363" cy="504825"/>
          </a:xfrm>
        </p:spPr>
        <p:txBody>
          <a:bodyPr/>
          <a:lstStyle/>
          <a:p>
            <a:r>
              <a:rPr lang="es-ES" sz="2200" b="1" smtClean="0"/>
              <a:t>Procedimiento justos y eficientes</a:t>
            </a:r>
          </a:p>
        </p:txBody>
      </p:sp>
      <p:sp>
        <p:nvSpPr>
          <p:cNvPr id="3" name="2 Marcador de contenido"/>
          <p:cNvSpPr>
            <a:spLocks noGrp="1"/>
          </p:cNvSpPr>
          <p:nvPr>
            <p:ph idx="1"/>
          </p:nvPr>
        </p:nvSpPr>
        <p:spPr>
          <a:xfrm>
            <a:off x="755650" y="1125538"/>
            <a:ext cx="7561263" cy="4967287"/>
          </a:xfrm>
        </p:spPr>
        <p:txBody>
          <a:bodyPr/>
          <a:lstStyle/>
          <a:p>
            <a:pPr algn="just">
              <a:defRPr/>
            </a:pPr>
            <a:r>
              <a:rPr lang="es-ES" sz="1800" dirty="0" smtClean="0">
                <a:latin typeface="+mj-lt"/>
              </a:rPr>
              <a:t>La Convención de 1951 no contiene referencias explícitas sobre los procedimientos a seguir para la determinación de la condición de refugiado y las garantías procesales.</a:t>
            </a:r>
          </a:p>
          <a:p>
            <a:pPr algn="just">
              <a:defRPr/>
            </a:pPr>
            <a:endParaRPr lang="es-ES" sz="1800" dirty="0" smtClean="0">
              <a:latin typeface="+mj-lt"/>
            </a:endParaRPr>
          </a:p>
          <a:p>
            <a:pPr algn="just">
              <a:defRPr/>
            </a:pPr>
            <a:r>
              <a:rPr lang="es-ES" sz="1800" dirty="0" smtClean="0">
                <a:latin typeface="+mj-lt"/>
              </a:rPr>
              <a:t>“La importancia de establecer, de conformidad con la Convención de 1951 y el Protocolo de 1967, procedimientos justos y eficientes, a los que tengan acceso todos los solicitantes de asilo, con el fin de asegurar que se identifique y se otorgue protección a los refugiados y otras personas que reúnan las condiciones para acogerse a protección en virtud del derecho internacional o nacional”. </a:t>
            </a:r>
            <a:r>
              <a:rPr lang="es-ES" sz="1600" i="1" dirty="0" smtClean="0">
                <a:latin typeface="+mj-lt"/>
              </a:rPr>
              <a:t>(</a:t>
            </a:r>
            <a:r>
              <a:rPr lang="es-CR" sz="1600" i="1" dirty="0" smtClean="0">
                <a:latin typeface="+mj-lt"/>
              </a:rPr>
              <a:t>Comité Ejecutivo del Alto Comisionado de las Naciones Unidas para los Refugiados. Conclusiones Adoptadas por el Comité Ejecutivo para la Protección Internacional de Refugiados. No. 71 (XLIV) (1993), párr. i</a:t>
            </a:r>
            <a:r>
              <a:rPr lang="es-CR" sz="1600" dirty="0" smtClean="0">
                <a:latin typeface="+mj-lt"/>
              </a:rPr>
              <a:t>);</a:t>
            </a:r>
          </a:p>
          <a:p>
            <a:pPr algn="just">
              <a:defRPr/>
            </a:pPr>
            <a:endParaRPr lang="es-CR" sz="1600" dirty="0" smtClean="0">
              <a:latin typeface="+mj-lt"/>
            </a:endParaRPr>
          </a:p>
          <a:p>
            <a:pPr algn="just">
              <a:defRPr/>
            </a:pPr>
            <a:r>
              <a:rPr lang="es-CR" sz="1600" dirty="0" smtClean="0">
                <a:latin typeface="+mj-lt"/>
              </a:rPr>
              <a:t> R</a:t>
            </a:r>
            <a:r>
              <a:rPr lang="es-CR" sz="1800" dirty="0" smtClean="0">
                <a:latin typeface="+mj-lt"/>
              </a:rPr>
              <a:t>esoluciones de Asamblea Ge</a:t>
            </a:r>
            <a:r>
              <a:rPr lang="es-ES" sz="1800" dirty="0" err="1" smtClean="0">
                <a:latin typeface="+mj-lt"/>
              </a:rPr>
              <a:t>neral</a:t>
            </a:r>
            <a:r>
              <a:rPr lang="es-ES" sz="1800" dirty="0" smtClean="0">
                <a:latin typeface="+mj-lt"/>
              </a:rPr>
              <a:t> de Naciones Unidas establecen que los solicitantes de asilo tienen el derecho a procedimientos justos. (</a:t>
            </a:r>
            <a:r>
              <a:rPr lang="es-CR" sz="1400" i="1" dirty="0" smtClean="0">
                <a:latin typeface="+mj-lt"/>
              </a:rPr>
              <a:t>Resolución de la Asamblea General de la ONU, 45/140 Oficina del Alto Comisionado de las Naciones Unidas para los Refugiados 14 de diciembre de 1990</a:t>
            </a:r>
            <a:r>
              <a:rPr lang="es-CR" sz="1400" dirty="0" smtClean="0">
                <a:latin typeface="+mj-lt"/>
              </a:rPr>
              <a:t>. </a:t>
            </a:r>
            <a:endParaRPr lang="es-ES" sz="1400" dirty="0">
              <a:latin typeface="+mj-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42988" y="765175"/>
            <a:ext cx="7129462" cy="5327650"/>
          </a:xfrm>
        </p:spPr>
        <p:txBody>
          <a:bodyPr/>
          <a:lstStyle/>
          <a:p>
            <a:pPr algn="just">
              <a:defRPr/>
            </a:pPr>
            <a:r>
              <a:rPr lang="es-ES" sz="2000" dirty="0" smtClean="0">
                <a:latin typeface="+mj-lt"/>
              </a:rPr>
              <a:t>El Comité contra la Tortura ha indicado la importancia de “la regulación de procedimientos de tramitación y decisión de las solicitudes de asilo y refugio, que contemplen la oportunidad del requirente de ser formalmente oído y de hacer valer lo que convenga al derecho que invoca, incluido su prueba, con resguardo de las características del debido proceso de derecho”</a:t>
            </a:r>
            <a:r>
              <a:rPr lang="es-ES" sz="1800" dirty="0" smtClean="0">
                <a:latin typeface="+mj-lt"/>
              </a:rPr>
              <a:t>. </a:t>
            </a:r>
            <a:r>
              <a:rPr lang="es-ES" sz="1400" i="1" dirty="0" smtClean="0">
                <a:latin typeface="+mj-lt"/>
              </a:rPr>
              <a:t>Observaciones finales del Comité contra la Tortura: Venezuela, 05/05/1999. </a:t>
            </a:r>
            <a:r>
              <a:rPr lang="es-CR" sz="1400" dirty="0" smtClean="0">
                <a:latin typeface="+mj-lt"/>
              </a:rPr>
              <a:t>A/54/44, (</a:t>
            </a:r>
            <a:r>
              <a:rPr lang="es-CR" sz="1400" i="1" dirty="0" err="1" smtClean="0">
                <a:latin typeface="+mj-lt"/>
              </a:rPr>
              <a:t>Concluding</a:t>
            </a:r>
            <a:r>
              <a:rPr lang="es-CR" sz="1400" i="1" dirty="0" smtClean="0">
                <a:latin typeface="+mj-lt"/>
              </a:rPr>
              <a:t> </a:t>
            </a:r>
            <a:r>
              <a:rPr lang="es-CR" sz="1400" i="1" dirty="0" err="1" smtClean="0">
                <a:latin typeface="+mj-lt"/>
              </a:rPr>
              <a:t>Observations</a:t>
            </a:r>
            <a:r>
              <a:rPr lang="es-CR" sz="1400" i="1" dirty="0" smtClean="0">
                <a:latin typeface="+mj-lt"/>
              </a:rPr>
              <a:t>/</a:t>
            </a:r>
            <a:r>
              <a:rPr lang="es-CR" sz="1400" i="1" dirty="0" err="1" smtClean="0">
                <a:latin typeface="+mj-lt"/>
              </a:rPr>
              <a:t>Comments</a:t>
            </a:r>
            <a:r>
              <a:rPr lang="es-CR" sz="1400" dirty="0" smtClean="0">
                <a:latin typeface="+mj-lt"/>
              </a:rPr>
              <a:t>), </a:t>
            </a:r>
            <a:r>
              <a:rPr lang="es-CR" sz="1400" dirty="0" err="1" smtClean="0">
                <a:latin typeface="+mj-lt"/>
              </a:rPr>
              <a:t>párr</a:t>
            </a:r>
            <a:r>
              <a:rPr lang="es-CR" sz="1400" dirty="0" smtClean="0">
                <a:latin typeface="+mj-lt"/>
              </a:rPr>
              <a:t> 148.</a:t>
            </a:r>
          </a:p>
          <a:p>
            <a:pPr algn="just">
              <a:defRPr/>
            </a:pPr>
            <a:endParaRPr lang="es-ES" sz="1400" dirty="0" smtClean="0">
              <a:latin typeface="+mj-lt"/>
            </a:endParaRPr>
          </a:p>
          <a:p>
            <a:pPr algn="just">
              <a:defRPr/>
            </a:pPr>
            <a:r>
              <a:rPr lang="es-ES" sz="2000" dirty="0" smtClean="0">
                <a:latin typeface="+mj-lt"/>
              </a:rPr>
              <a:t>Tribunal Europeo de Derechos Humanos en el caso </a:t>
            </a:r>
            <a:r>
              <a:rPr lang="es-ES" sz="2000" i="1" dirty="0" err="1" smtClean="0">
                <a:latin typeface="+mj-lt"/>
              </a:rPr>
              <a:t>Gebremedhin</a:t>
            </a:r>
            <a:r>
              <a:rPr lang="es-ES" sz="2000" i="1" dirty="0" smtClean="0">
                <a:latin typeface="+mj-lt"/>
              </a:rPr>
              <a:t> v.  France</a:t>
            </a:r>
            <a:r>
              <a:rPr lang="es-ES" sz="2000" dirty="0" smtClean="0">
                <a:latin typeface="+mj-lt"/>
              </a:rPr>
              <a:t> definió al derecho al asilo como una libertad fundamental cuyo corolario es precisamente el derecho de la persona a solicitar el estatuto de refugiado, lo cual implica el derecho de los solicitantes a que se asegure una correcta evaluación por las autoridades nacionales de las solicitudes y del riesgo que pueda sufrir en caso de devolución al país de origen. </a:t>
            </a:r>
            <a:r>
              <a:rPr lang="es-ES" sz="1400" dirty="0" smtClean="0">
                <a:latin typeface="+mj-lt"/>
              </a:rPr>
              <a:t>(</a:t>
            </a:r>
            <a:r>
              <a:rPr lang="es-CR" sz="1400" i="1" dirty="0" smtClean="0">
                <a:latin typeface="+mj-lt"/>
              </a:rPr>
              <a:t>Cfr.</a:t>
            </a:r>
            <a:r>
              <a:rPr lang="es-CR" sz="1400" dirty="0" smtClean="0">
                <a:latin typeface="+mj-lt"/>
              </a:rPr>
              <a:t> T.E.D.H., </a:t>
            </a:r>
            <a:r>
              <a:rPr lang="es-CR" sz="1400" i="1" dirty="0" smtClean="0">
                <a:latin typeface="+mj-lt"/>
              </a:rPr>
              <a:t>Caso </a:t>
            </a:r>
            <a:r>
              <a:rPr lang="es-CR" sz="1400" i="1" dirty="0" err="1" smtClean="0">
                <a:latin typeface="+mj-lt"/>
              </a:rPr>
              <a:t>Gebremedhin</a:t>
            </a:r>
            <a:r>
              <a:rPr lang="es-CR" sz="1400" i="1" dirty="0" smtClean="0">
                <a:latin typeface="+mj-lt"/>
              </a:rPr>
              <a:t> Vs. Francia</a:t>
            </a:r>
            <a:r>
              <a:rPr lang="es-CR" sz="1400" dirty="0" smtClean="0">
                <a:latin typeface="+mj-lt"/>
              </a:rPr>
              <a:t>, (No. 25389/05), Sentencia del 26 de abril de 2007. Sección II, párr. 65.) </a:t>
            </a:r>
            <a:endParaRPr lang="es-ES" sz="1400" dirty="0" smtClean="0">
              <a:latin typeface="+mj-lt"/>
            </a:endParaRPr>
          </a:p>
          <a:p>
            <a:pPr>
              <a:defRPr/>
            </a:pPr>
            <a:endParaRPr lang="es-E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Título"/>
          <p:cNvSpPr>
            <a:spLocks noGrp="1"/>
          </p:cNvSpPr>
          <p:nvPr>
            <p:ph type="title"/>
          </p:nvPr>
        </p:nvSpPr>
        <p:spPr>
          <a:xfrm>
            <a:off x="1095375" y="1052513"/>
            <a:ext cx="6964363" cy="576262"/>
          </a:xfrm>
        </p:spPr>
        <p:txBody>
          <a:bodyPr/>
          <a:lstStyle/>
          <a:p>
            <a:r>
              <a:rPr lang="es-ES" sz="2400" b="1" dirty="0" smtClean="0"/>
              <a:t>Procedimientos justos y eficientes</a:t>
            </a:r>
            <a:r>
              <a:rPr lang="es-ES" dirty="0" smtClean="0"/>
              <a:t/>
            </a:r>
            <a:br>
              <a:rPr lang="es-ES" dirty="0" smtClean="0"/>
            </a:br>
            <a:endParaRPr lang="es-ES" dirty="0" smtClean="0"/>
          </a:p>
        </p:txBody>
      </p:sp>
      <p:sp>
        <p:nvSpPr>
          <p:cNvPr id="3" name="2 Marcador de contenido"/>
          <p:cNvSpPr>
            <a:spLocks noGrp="1"/>
          </p:cNvSpPr>
          <p:nvPr>
            <p:ph idx="1"/>
          </p:nvPr>
        </p:nvSpPr>
        <p:spPr>
          <a:xfrm>
            <a:off x="1116013" y="1557338"/>
            <a:ext cx="7056437" cy="4237037"/>
          </a:xfrm>
        </p:spPr>
        <p:txBody>
          <a:bodyPr/>
          <a:lstStyle/>
          <a:p>
            <a:pPr algn="just">
              <a:defRPr/>
            </a:pPr>
            <a:r>
              <a:rPr lang="es-ES_tradnl" sz="2200" dirty="0" smtClean="0">
                <a:latin typeface="+mj-lt"/>
              </a:rPr>
              <a:t>Sentencia de la Corte Interamericana en el caso Pacheco </a:t>
            </a:r>
            <a:r>
              <a:rPr lang="es-ES_tradnl" sz="2200" dirty="0" err="1" smtClean="0">
                <a:latin typeface="+mj-lt"/>
              </a:rPr>
              <a:t>Tineo</a:t>
            </a:r>
            <a:r>
              <a:rPr lang="es-ES_tradnl" sz="2200" dirty="0" smtClean="0">
                <a:latin typeface="+mj-lt"/>
              </a:rPr>
              <a:t> Pacheco vs. Bolivia: </a:t>
            </a:r>
          </a:p>
          <a:p>
            <a:pPr algn="just">
              <a:defRPr/>
            </a:pPr>
            <a:endParaRPr lang="es-ES_tradnl" sz="2200" dirty="0" smtClean="0">
              <a:latin typeface="+mj-lt"/>
            </a:endParaRPr>
          </a:p>
          <a:p>
            <a:pPr algn="just">
              <a:defRPr/>
            </a:pPr>
            <a:r>
              <a:rPr lang="es-ES_tradnl" sz="2200" dirty="0" smtClean="0">
                <a:latin typeface="+mj-lt"/>
              </a:rPr>
              <a:t>La Corte toma en cuenta la importante evolución de la regulación y principios del Derecho Internacional de Refugiados, (Convención 51 +Protocolo+ Declaración de Cartagena) sustentados también en las directrices, criterios y otros pronunciamientos autorizados de órganos como ACNUR, para interpretar de forma complementaria las obligaciones y derechos de la Convención Americana.</a:t>
            </a:r>
          </a:p>
          <a:p>
            <a:pPr algn="just">
              <a:defRPr/>
            </a:pPr>
            <a:endParaRPr lang="es-ES_tradnl" sz="2000"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Título"/>
          <p:cNvSpPr>
            <a:spLocks noGrp="1"/>
          </p:cNvSpPr>
          <p:nvPr>
            <p:ph type="title"/>
          </p:nvPr>
        </p:nvSpPr>
        <p:spPr>
          <a:xfrm>
            <a:off x="1095375" y="476250"/>
            <a:ext cx="6964363" cy="1081088"/>
          </a:xfrm>
        </p:spPr>
        <p:txBody>
          <a:bodyPr/>
          <a:lstStyle/>
          <a:p>
            <a:r>
              <a:rPr lang="es-ES" sz="2000" b="1" smtClean="0"/>
              <a:t>Lineamientos  y criterios de ACNUR sobre los procedimientos de asilo</a:t>
            </a:r>
          </a:p>
        </p:txBody>
      </p:sp>
      <p:sp>
        <p:nvSpPr>
          <p:cNvPr id="3" name="2 Marcador de contenido"/>
          <p:cNvSpPr>
            <a:spLocks noGrp="1"/>
          </p:cNvSpPr>
          <p:nvPr>
            <p:ph idx="1"/>
          </p:nvPr>
        </p:nvSpPr>
        <p:spPr>
          <a:xfrm>
            <a:off x="827088" y="1484313"/>
            <a:ext cx="7489825" cy="4238625"/>
          </a:xfrm>
        </p:spPr>
        <p:txBody>
          <a:bodyPr/>
          <a:lstStyle/>
          <a:p>
            <a:pPr algn="just">
              <a:defRPr/>
            </a:pPr>
            <a:r>
              <a:rPr lang="es-CR" dirty="0" smtClean="0"/>
              <a:t> </a:t>
            </a:r>
            <a:r>
              <a:rPr lang="es-CR" sz="1800" dirty="0" smtClean="0">
                <a:latin typeface="+mj-lt"/>
              </a:rPr>
              <a:t>Alto Comisionado de las Naciones Unidas para los Refugiados, </a:t>
            </a:r>
            <a:r>
              <a:rPr lang="es-CR" sz="1800" i="1" dirty="0" smtClean="0">
                <a:latin typeface="+mj-lt"/>
              </a:rPr>
              <a:t>procedimientos de asilo</a:t>
            </a:r>
            <a:r>
              <a:rPr lang="es-ES_tradnl" sz="1800" i="1" dirty="0" smtClean="0">
                <a:latin typeface="+mj-lt"/>
              </a:rPr>
              <a:t> justos y</a:t>
            </a:r>
            <a:r>
              <a:rPr lang="es-CR" sz="1800" i="1" dirty="0" smtClean="0">
                <a:latin typeface="+mj-lt"/>
              </a:rPr>
              <a:t> eficientes: Una visión no exhaustiva de las </a:t>
            </a:r>
            <a:r>
              <a:rPr lang="es-CR" sz="1800" i="1" dirty="0" err="1" smtClean="0">
                <a:latin typeface="+mj-lt"/>
              </a:rPr>
              <a:t>norm</a:t>
            </a:r>
            <a:r>
              <a:rPr lang="es-ES_tradnl" sz="1800" i="1" dirty="0" smtClean="0">
                <a:latin typeface="+mj-lt"/>
              </a:rPr>
              <a:t>as internacionales aplicables</a:t>
            </a:r>
            <a:r>
              <a:rPr lang="es-ES_tradnl" sz="1800" dirty="0" smtClean="0">
                <a:latin typeface="+mj-lt"/>
              </a:rPr>
              <a:t>, </a:t>
            </a:r>
            <a:r>
              <a:rPr lang="es-CR" sz="1800" dirty="0" smtClean="0">
                <a:latin typeface="+mj-lt"/>
              </a:rPr>
              <a:t>2 de septiembre</a:t>
            </a:r>
            <a:r>
              <a:rPr lang="es-ES_tradnl" sz="1800" dirty="0" smtClean="0">
                <a:latin typeface="+mj-lt"/>
              </a:rPr>
              <a:t> de</a:t>
            </a:r>
            <a:r>
              <a:rPr lang="es-CR" sz="1800" dirty="0" smtClean="0">
                <a:latin typeface="+mj-lt"/>
              </a:rPr>
              <a:t> 2005, p. 3.</a:t>
            </a:r>
            <a:endParaRPr lang="es-ES" sz="1800" dirty="0" smtClean="0">
              <a:latin typeface="+mj-lt"/>
            </a:endParaRPr>
          </a:p>
          <a:p>
            <a:pPr algn="just">
              <a:defRPr/>
            </a:pPr>
            <a:r>
              <a:rPr lang="es-CR" sz="1800" dirty="0" smtClean="0">
                <a:latin typeface="+mj-lt"/>
              </a:rPr>
              <a:t>Comité Ejecutivo del Alto Comisionado para los Refugiados de la ONU, </a:t>
            </a:r>
            <a:r>
              <a:rPr lang="es-ES_tradnl" sz="1800" i="1" dirty="0" smtClean="0">
                <a:latin typeface="+mj-lt"/>
              </a:rPr>
              <a:t>Determinación del estatuto de refugiado</a:t>
            </a:r>
            <a:r>
              <a:rPr lang="es-ES_tradnl" sz="1800" dirty="0" smtClean="0">
                <a:latin typeface="+mj-lt"/>
              </a:rPr>
              <a:t>, No. 8 (XXVIII) (1977)</a:t>
            </a:r>
            <a:r>
              <a:rPr lang="es-CR" sz="1800" dirty="0" smtClean="0">
                <a:latin typeface="+mj-lt"/>
              </a:rPr>
              <a:t>, párr. </a:t>
            </a:r>
            <a:r>
              <a:rPr lang="es-CR" sz="1800" dirty="0" err="1" smtClean="0">
                <a:latin typeface="+mj-lt"/>
              </a:rPr>
              <a:t>e.ii</a:t>
            </a:r>
            <a:endParaRPr lang="es-ES" sz="1800" dirty="0" smtClean="0">
              <a:latin typeface="+mj-lt"/>
            </a:endParaRPr>
          </a:p>
          <a:p>
            <a:pPr algn="just">
              <a:defRPr/>
            </a:pPr>
            <a:r>
              <a:rPr lang="es-CR" sz="1800" dirty="0" smtClean="0">
                <a:latin typeface="+mj-lt"/>
              </a:rPr>
              <a:t> </a:t>
            </a:r>
            <a:r>
              <a:rPr lang="es-CR" sz="1800" i="1" dirty="0" smtClean="0">
                <a:latin typeface="+mj-lt"/>
              </a:rPr>
              <a:t>Manual y directrices sobre procedimientos y criterios para </a:t>
            </a:r>
            <a:r>
              <a:rPr lang="es-ES_tradnl" sz="1800" i="1" dirty="0" smtClean="0">
                <a:latin typeface="+mj-lt"/>
              </a:rPr>
              <a:t>determinar la condición de refugiado en virtud de la Convención de 1951 y el Protocolo de 1967 sobre el Estatuto de los Refugiados</a:t>
            </a:r>
            <a:r>
              <a:rPr lang="es-ES_tradnl" sz="1800" dirty="0" smtClean="0">
                <a:latin typeface="+mj-lt"/>
              </a:rPr>
              <a:t>, reedición, Ginebra, diciembre de 2011,  </a:t>
            </a:r>
            <a:r>
              <a:rPr lang="es-ES_tradnl" sz="1800" dirty="0" err="1" smtClean="0">
                <a:latin typeface="+mj-lt"/>
              </a:rPr>
              <a:t>párrs</a:t>
            </a:r>
            <a:r>
              <a:rPr lang="es-ES_tradnl" sz="1800" dirty="0" smtClean="0">
                <a:latin typeface="+mj-lt"/>
              </a:rPr>
              <a:t>.  </a:t>
            </a:r>
            <a:r>
              <a:rPr lang="es-CR" sz="1800" dirty="0" smtClean="0">
                <a:latin typeface="+mj-lt"/>
              </a:rPr>
              <a:t>196 a 199 y 205. b. i.</a:t>
            </a:r>
            <a:endParaRPr lang="es-ES" sz="1800" dirty="0" smtClean="0">
              <a:latin typeface="+mj-lt"/>
            </a:endParaRPr>
          </a:p>
          <a:p>
            <a:pPr algn="just">
              <a:defRPr/>
            </a:pPr>
            <a:r>
              <a:rPr lang="es-CR" sz="1800" dirty="0" smtClean="0">
                <a:latin typeface="+mj-lt"/>
              </a:rPr>
              <a:t>Alto Comisionado de las Naciones Unidas para los Refugiados</a:t>
            </a:r>
            <a:r>
              <a:rPr lang="es-ES_tradnl" sz="1800" dirty="0" smtClean="0">
                <a:latin typeface="+mj-lt"/>
              </a:rPr>
              <a:t>, </a:t>
            </a:r>
            <a:r>
              <a:rPr lang="es-ES_tradnl" sz="1800" i="1" dirty="0" smtClean="0">
                <a:latin typeface="+mj-lt"/>
              </a:rPr>
              <a:t>Mejorando</a:t>
            </a:r>
            <a:r>
              <a:rPr lang="es-CR" sz="1800" i="1" dirty="0" smtClean="0">
                <a:latin typeface="+mj-lt"/>
              </a:rPr>
              <a:t> los procedimientos de asilo: Análisis comparativo y recomendaciones para el Derecho y Práctica - Principales conclusiones y recomendaciones. Un proyecto de investigación de ACNUR sobre la aplicación de las disposiciones clave de la Directiva de Procedimientos de Asilo en Determinados Estados Miembros</a:t>
            </a:r>
            <a:r>
              <a:rPr lang="es-ES_tradnl" sz="1800" dirty="0" smtClean="0">
                <a:latin typeface="+mj-lt"/>
              </a:rPr>
              <a:t>, marzo 2010, pág. 18, párr. </a:t>
            </a:r>
            <a:r>
              <a:rPr lang="es-CR" sz="1800" dirty="0" smtClean="0">
                <a:latin typeface="+mj-lt"/>
              </a:rPr>
              <a:t>30.</a:t>
            </a:r>
            <a:endParaRPr lang="es-ES" sz="1800" dirty="0" smtClean="0">
              <a:latin typeface="+mj-lt"/>
            </a:endParaRPr>
          </a:p>
          <a:p>
            <a:pPr algn="just">
              <a:buFont typeface="Brush Script MT" pitchFamily="66" charset="0"/>
              <a:buNone/>
              <a:defRPr/>
            </a:pPr>
            <a:endParaRPr lang="es-ES" sz="1800" dirty="0" smtClean="0">
              <a:latin typeface="+mj-lt"/>
            </a:endParaRPr>
          </a:p>
          <a:p>
            <a:pPr>
              <a:defRPr/>
            </a:pPr>
            <a:endParaRPr lang="es-ES" sz="1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2 Marcador de contenido"/>
          <p:cNvSpPr>
            <a:spLocks noGrp="1"/>
          </p:cNvSpPr>
          <p:nvPr>
            <p:ph idx="1"/>
          </p:nvPr>
        </p:nvSpPr>
        <p:spPr>
          <a:xfrm>
            <a:off x="827088" y="620713"/>
            <a:ext cx="7489825" cy="5329237"/>
          </a:xfrm>
        </p:spPr>
        <p:txBody>
          <a:bodyPr/>
          <a:lstStyle/>
          <a:p>
            <a:pPr algn="ctr">
              <a:spcBef>
                <a:spcPts val="0"/>
              </a:spcBef>
              <a:buFont typeface="Brush Script MT" pitchFamily="66" charset="0"/>
              <a:buNone/>
              <a:defRPr/>
            </a:pPr>
            <a:r>
              <a:rPr lang="es-ES" sz="2000" b="1" dirty="0" smtClean="0"/>
              <a:t>Obligaciones del Estado frente al procedimiento de determinación de la condición de refugio</a:t>
            </a:r>
          </a:p>
          <a:p>
            <a:pPr algn="just">
              <a:spcBef>
                <a:spcPts val="0"/>
              </a:spcBef>
              <a:buFont typeface="Wingdings" pitchFamily="2" charset="2"/>
              <a:buChar char="v"/>
              <a:defRPr/>
            </a:pPr>
            <a:endParaRPr lang="es-ES" sz="1900" dirty="0" smtClean="0">
              <a:latin typeface="+mj-lt"/>
            </a:endParaRPr>
          </a:p>
          <a:p>
            <a:pPr algn="just">
              <a:spcBef>
                <a:spcPts val="0"/>
              </a:spcBef>
              <a:buFont typeface="Wingdings" pitchFamily="2" charset="2"/>
              <a:buChar char="v"/>
              <a:defRPr/>
            </a:pPr>
            <a:r>
              <a:rPr lang="es-ES" sz="1900" dirty="0" smtClean="0">
                <a:latin typeface="+mj-lt"/>
              </a:rPr>
              <a:t>deben garantizarse al solicitante las facilidades necesarias, incluyendo los servicios de un intérprete competente, así como, en su caso, el acceso a asesoría y representación legal, para someter su solicitud ante las autoridades. </a:t>
            </a:r>
          </a:p>
          <a:p>
            <a:pPr algn="just">
              <a:buFont typeface="Wingdings" pitchFamily="2" charset="2"/>
              <a:buChar char="v"/>
              <a:defRPr/>
            </a:pPr>
            <a:endParaRPr lang="es-ES" sz="1900" dirty="0" smtClean="0">
              <a:latin typeface="+mj-lt"/>
            </a:endParaRPr>
          </a:p>
          <a:p>
            <a:pPr algn="just">
              <a:buFont typeface="Wingdings" pitchFamily="2" charset="2"/>
              <a:buChar char="v"/>
              <a:defRPr/>
            </a:pPr>
            <a:r>
              <a:rPr lang="es-ES" sz="1900" dirty="0" smtClean="0">
                <a:latin typeface="+mj-lt"/>
              </a:rPr>
              <a:t>la solicitud debe examinarse, con objetividad, en el marco del procedimiento establecido al efecto, por una autoridad competente claramente identificada, lo cual requiere la realización de una entrevista personal; </a:t>
            </a:r>
          </a:p>
          <a:p>
            <a:pPr algn="just">
              <a:buFont typeface="Wingdings" pitchFamily="2" charset="2"/>
              <a:buChar char="v"/>
              <a:defRPr/>
            </a:pPr>
            <a:endParaRPr lang="es-ES" sz="1900" dirty="0" smtClean="0">
              <a:latin typeface="+mj-lt"/>
            </a:endParaRPr>
          </a:p>
          <a:p>
            <a:pPr algn="just">
              <a:buFont typeface="Wingdings" pitchFamily="2" charset="2"/>
              <a:buChar char="v"/>
              <a:defRPr/>
            </a:pPr>
            <a:r>
              <a:rPr lang="es-ES" sz="1900" dirty="0" smtClean="0">
                <a:latin typeface="+mj-lt"/>
              </a:rPr>
              <a:t>las decisiones que se adopten por los órganos competentes deben estar debidamente fundamentadas en forma expresa.</a:t>
            </a:r>
          </a:p>
          <a:p>
            <a:pPr algn="just">
              <a:buFont typeface="Wingdings" pitchFamily="2" charset="2"/>
              <a:buChar char="v"/>
              <a:defRPr/>
            </a:pPr>
            <a:endParaRPr lang="es-ES" sz="1900" dirty="0" smtClean="0">
              <a:latin typeface="+mj-lt"/>
            </a:endParaRPr>
          </a:p>
          <a:p>
            <a:pPr>
              <a:defRPr/>
            </a:pPr>
            <a:endParaRPr lang="es-ES" altLang="es-EC"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188" y="692150"/>
            <a:ext cx="7848600" cy="5743575"/>
          </a:xfrm>
        </p:spPr>
        <p:txBody>
          <a:bodyPr rtlCol="0">
            <a:normAutofit lnSpcReduction="10000"/>
          </a:bodyPr>
          <a:lstStyle/>
          <a:p>
            <a:pPr marL="641033" lvl="1" indent="-274320" eaLnBrk="1" fontAlgn="auto" hangingPunct="1">
              <a:spcAft>
                <a:spcPts val="0"/>
              </a:spcAft>
              <a:buFont typeface="Arial" pitchFamily="34" charset="0"/>
              <a:buChar char="•"/>
              <a:defRPr/>
            </a:pPr>
            <a:r>
              <a:rPr lang="es-ES" sz="2400" dirty="0" smtClean="0">
                <a:latin typeface="+mj-lt"/>
              </a:rPr>
              <a:t>¿Cuál es el marco normativo que regula el derecho al asilo?</a:t>
            </a:r>
          </a:p>
          <a:p>
            <a:pPr marL="641033" lvl="1" indent="-274320" eaLnBrk="1" fontAlgn="auto" hangingPunct="1">
              <a:spcAft>
                <a:spcPts val="0"/>
              </a:spcAft>
              <a:buFont typeface="Arial" pitchFamily="34" charset="0"/>
              <a:buChar char="•"/>
              <a:defRPr/>
            </a:pPr>
            <a:r>
              <a:rPr lang="es-ES" sz="2400" dirty="0" smtClean="0">
                <a:latin typeface="+mj-lt"/>
              </a:rPr>
              <a:t>¿Qué es el Derecho Internacional de Refugio?</a:t>
            </a:r>
          </a:p>
          <a:p>
            <a:pPr marL="641033" lvl="1" indent="-274320" eaLnBrk="1" fontAlgn="auto" hangingPunct="1">
              <a:spcAft>
                <a:spcPts val="0"/>
              </a:spcAft>
              <a:buClr>
                <a:srgbClr val="AA2B1E"/>
              </a:buClr>
              <a:buFont typeface="Arial" pitchFamily="34" charset="0"/>
              <a:buChar char="•"/>
              <a:defRPr/>
            </a:pPr>
            <a:r>
              <a:rPr lang="es-ES" dirty="0" smtClean="0">
                <a:solidFill>
                  <a:prstClr val="black"/>
                </a:solidFill>
                <a:latin typeface="Calibri"/>
              </a:rPr>
              <a:t>¿</a:t>
            </a:r>
            <a:r>
              <a:rPr lang="es-ES" sz="2400" dirty="0" smtClean="0">
                <a:solidFill>
                  <a:prstClr val="black"/>
                </a:solidFill>
                <a:latin typeface="Calibri"/>
              </a:rPr>
              <a:t>Quién es un refugiado?</a:t>
            </a:r>
          </a:p>
          <a:p>
            <a:pPr marL="641033" lvl="1" indent="-274320" eaLnBrk="1" fontAlgn="auto" hangingPunct="1">
              <a:spcAft>
                <a:spcPts val="0"/>
              </a:spcAft>
              <a:buFont typeface="Arial" pitchFamily="34" charset="0"/>
              <a:buChar char="•"/>
              <a:defRPr/>
            </a:pPr>
            <a:r>
              <a:rPr lang="es-ES" sz="2400" dirty="0" smtClean="0">
                <a:latin typeface="+mj-lt"/>
              </a:rPr>
              <a:t>¿Cuáles son los derechos de las personas sujetas a protección internacional? </a:t>
            </a:r>
          </a:p>
          <a:p>
            <a:pPr marL="641033" lvl="1" indent="-274320" eaLnBrk="1" fontAlgn="auto" hangingPunct="1">
              <a:spcAft>
                <a:spcPts val="0"/>
              </a:spcAft>
              <a:buFont typeface="Arial" pitchFamily="34" charset="0"/>
              <a:buChar char="•"/>
              <a:defRPr/>
            </a:pPr>
            <a:r>
              <a:rPr lang="es-ES" sz="2400" dirty="0" smtClean="0">
                <a:latin typeface="+mj-lt"/>
              </a:rPr>
              <a:t>¿Cuales es el conjunto de garantías mínimas dentro del procedimiento para determinación del estatus de refugio?</a:t>
            </a:r>
          </a:p>
          <a:p>
            <a:pPr marL="641033" lvl="1" indent="-274320" eaLnBrk="1" fontAlgn="auto" hangingPunct="1">
              <a:spcAft>
                <a:spcPts val="0"/>
              </a:spcAft>
              <a:buFont typeface="Arial" pitchFamily="34" charset="0"/>
              <a:buChar char="•"/>
              <a:defRPr/>
            </a:pPr>
            <a:r>
              <a:rPr lang="es-ES" sz="2400" dirty="0" smtClean="0">
                <a:latin typeface="+mj-lt"/>
              </a:rPr>
              <a:t>¿Cuáles son los estándares interamericanos al respecto?</a:t>
            </a:r>
          </a:p>
          <a:p>
            <a:pPr marL="641033" lvl="1" indent="-274320" eaLnBrk="1" fontAlgn="auto" hangingPunct="1">
              <a:spcAft>
                <a:spcPts val="0"/>
              </a:spcAft>
              <a:buFont typeface="Arial" pitchFamily="34" charset="0"/>
              <a:buChar char="•"/>
              <a:defRPr/>
            </a:pPr>
            <a:r>
              <a:rPr lang="es-ES" sz="2400" dirty="0" smtClean="0">
                <a:latin typeface="+mj-lt"/>
              </a:rPr>
              <a:t>¿Qué otros criterios son aplicables a la región?</a:t>
            </a:r>
          </a:p>
          <a:p>
            <a:pPr marL="641033" lvl="1" indent="-274320" eaLnBrk="1" fontAlgn="auto" hangingPunct="1">
              <a:spcAft>
                <a:spcPts val="0"/>
              </a:spcAft>
              <a:buFont typeface="Arial" pitchFamily="34" charset="0"/>
              <a:buChar char="•"/>
              <a:defRPr/>
            </a:pPr>
            <a:r>
              <a:rPr lang="es-ES" sz="2400" dirty="0" smtClean="0">
                <a:latin typeface="+mj-lt"/>
              </a:rPr>
              <a:t>¿Cual es la situación general en Latinoamérica respecto a los procedimientos de asilo? </a:t>
            </a:r>
          </a:p>
          <a:p>
            <a:pPr marL="641033" lvl="1" indent="-274320" eaLnBrk="1" fontAlgn="auto" hangingPunct="1">
              <a:spcAft>
                <a:spcPts val="0"/>
              </a:spcAft>
              <a:buFont typeface="Arial" pitchFamily="34" charset="0"/>
              <a:buChar char="•"/>
              <a:defRPr/>
            </a:pPr>
            <a:r>
              <a:rPr lang="es-ES" sz="2400" dirty="0" smtClean="0">
                <a:latin typeface="+mj-lt"/>
              </a:rPr>
              <a:t>Buenas prácticas y nudos críticos en la región</a:t>
            </a:r>
            <a:r>
              <a:rPr lang="es-ES" dirty="0" smtClean="0">
                <a:latin typeface="+mj-lt"/>
              </a:rPr>
              <a:t>.</a:t>
            </a:r>
            <a:endParaRPr lang="es-ES" dirty="0">
              <a:latin typeface="+mj-lt"/>
            </a:endParaRPr>
          </a:p>
        </p:txBody>
      </p:sp>
      <p:pic>
        <p:nvPicPr>
          <p:cNvPr id="6147" name="1 Imagen"/>
          <p:cNvPicPr>
            <a:picLocks noChangeAspect="1"/>
          </p:cNvPicPr>
          <p:nvPr/>
        </p:nvPicPr>
        <p:blipFill>
          <a:blip r:embed="rId2" cstate="print"/>
          <a:srcRect/>
          <a:stretch>
            <a:fillRect/>
          </a:stretch>
        </p:blipFill>
        <p:spPr bwMode="auto">
          <a:xfrm>
            <a:off x="7380288" y="5445125"/>
            <a:ext cx="1154112"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42988" y="765175"/>
            <a:ext cx="7129462" cy="4957763"/>
          </a:xfrm>
        </p:spPr>
        <p:txBody>
          <a:bodyPr/>
          <a:lstStyle/>
          <a:p>
            <a:pPr algn="just">
              <a:buFont typeface="Wingdings" pitchFamily="2" charset="2"/>
              <a:buChar char="v"/>
              <a:defRPr/>
            </a:pPr>
            <a:r>
              <a:rPr lang="es-ES" sz="2000" b="1" dirty="0" smtClean="0">
                <a:latin typeface="+mj-lt"/>
              </a:rPr>
              <a:t> </a:t>
            </a:r>
            <a:r>
              <a:rPr lang="es-ES" sz="2000" dirty="0" smtClean="0">
                <a:latin typeface="+mj-lt"/>
              </a:rPr>
              <a:t>el procedimiento de asilo debe respetar en todas sus etapas la protección de los datos del solicitante y de la solicitud y el principio de confidencialidad; </a:t>
            </a:r>
          </a:p>
          <a:p>
            <a:pPr algn="just">
              <a:buFont typeface="Wingdings" pitchFamily="2" charset="2"/>
              <a:buChar char="v"/>
              <a:defRPr/>
            </a:pPr>
            <a:endParaRPr lang="es-ES" sz="2000" dirty="0" smtClean="0">
              <a:latin typeface="+mj-lt"/>
            </a:endParaRPr>
          </a:p>
          <a:p>
            <a:pPr algn="just">
              <a:buFont typeface="Wingdings" pitchFamily="2" charset="2"/>
              <a:buChar char="v"/>
              <a:defRPr/>
            </a:pPr>
            <a:r>
              <a:rPr lang="es-ES" sz="2000" dirty="0" smtClean="0">
                <a:latin typeface="+mj-lt"/>
              </a:rPr>
              <a:t>si no se reconoce al solicitante la condición de refugiado, se le debe brindar la información sobre como recurrir y concedérsele un plazo razonable para ello;</a:t>
            </a:r>
          </a:p>
          <a:p>
            <a:pPr algn="just">
              <a:buFont typeface="Wingdings" pitchFamily="2" charset="2"/>
              <a:buChar char="v"/>
              <a:defRPr/>
            </a:pPr>
            <a:endParaRPr lang="es-ES" sz="2000" dirty="0" smtClean="0">
              <a:latin typeface="+mj-lt"/>
            </a:endParaRPr>
          </a:p>
          <a:p>
            <a:pPr algn="just">
              <a:buFont typeface="Wingdings" pitchFamily="2" charset="2"/>
              <a:buChar char="v"/>
              <a:defRPr/>
            </a:pPr>
            <a:r>
              <a:rPr lang="es-ES" sz="2000" dirty="0" smtClean="0">
                <a:latin typeface="+mj-lt"/>
              </a:rPr>
              <a:t>el recurso de </a:t>
            </a:r>
            <a:r>
              <a:rPr lang="es-ES_tradnl" sz="2000" dirty="0" smtClean="0">
                <a:latin typeface="+mj-lt"/>
              </a:rPr>
              <a:t>revisión o apelación debe tener efectos suspensivos y </a:t>
            </a:r>
            <a:r>
              <a:rPr lang="es-ES" sz="2000" dirty="0" smtClean="0">
                <a:latin typeface="+mj-lt"/>
              </a:rPr>
              <a:t>debe permitirse al solicitante que permanezca en el país hasta que la autoridad competente adopte la decisión del caso, e inclusive mientras esté pendiente el medio de impugnación, a menos que se demuestre que la solicitud es manifiestamente infundada</a:t>
            </a:r>
            <a:r>
              <a:rPr lang="es-ES" sz="1900" dirty="0" smtClean="0"/>
              <a:t>.</a:t>
            </a:r>
          </a:p>
          <a:p>
            <a:pPr algn="just">
              <a:defRPr/>
            </a:pPr>
            <a:endParaRPr lang="es-E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2 Marcador de contenido"/>
          <p:cNvSpPr>
            <a:spLocks noGrp="1"/>
          </p:cNvSpPr>
          <p:nvPr>
            <p:ph idx="1"/>
          </p:nvPr>
        </p:nvSpPr>
        <p:spPr>
          <a:xfrm>
            <a:off x="1042988" y="692150"/>
            <a:ext cx="7181850" cy="5030788"/>
          </a:xfrm>
        </p:spPr>
        <p:txBody>
          <a:bodyPr/>
          <a:lstStyle/>
          <a:p>
            <a:pPr algn="just">
              <a:defRPr/>
            </a:pPr>
            <a:r>
              <a:rPr lang="es-ES" altLang="es-EC" sz="1900" dirty="0" smtClean="0">
                <a:latin typeface="+mj-lt"/>
              </a:rPr>
              <a:t>En virtud de la naturaleza de los derechos que podrían verse afectados por una determinación errónea del riesgo o una respuesta desfavorable, las garantías de debido proceso resultan aplicables, en lo que corresponda, a ese tipo de procedimientos, que son normalmente de carácter administrativo. </a:t>
            </a:r>
          </a:p>
          <a:p>
            <a:pPr algn="just">
              <a:defRPr/>
            </a:pPr>
            <a:endParaRPr lang="es-ES" altLang="es-EC" sz="1900" dirty="0" smtClean="0">
              <a:latin typeface="+mj-lt"/>
            </a:endParaRPr>
          </a:p>
          <a:p>
            <a:pPr algn="just">
              <a:defRPr/>
            </a:pPr>
            <a:r>
              <a:rPr lang="es-ES" altLang="es-EC" sz="1900" dirty="0" smtClean="0">
                <a:latin typeface="+mj-lt"/>
              </a:rPr>
              <a:t>En ese sentido, todo procedimiento relativo a la determinación de la condición de refugiado de una persona </a:t>
            </a:r>
            <a:r>
              <a:rPr lang="es-ES" altLang="es-EC" sz="1900" b="1" dirty="0" smtClean="0">
                <a:latin typeface="+mj-lt"/>
              </a:rPr>
              <a:t>implica una valoración y decisión sobre el posible riesgo de afectación a sus derechos más básicos, como la vida, la integridad y la libertad personal</a:t>
            </a:r>
            <a:r>
              <a:rPr lang="es-ES" altLang="es-EC" sz="1900" dirty="0" smtClean="0">
                <a:latin typeface="+mj-lt"/>
              </a:rPr>
              <a:t>. </a:t>
            </a:r>
          </a:p>
          <a:p>
            <a:pPr algn="just">
              <a:defRPr/>
            </a:pPr>
            <a:endParaRPr lang="es-ES" altLang="es-EC" sz="1900" dirty="0" smtClean="0">
              <a:latin typeface="+mj-lt"/>
            </a:endParaRPr>
          </a:p>
          <a:p>
            <a:pPr algn="just">
              <a:defRPr/>
            </a:pPr>
            <a:r>
              <a:rPr lang="es-ES" altLang="es-EC" sz="1900" dirty="0" smtClean="0">
                <a:latin typeface="+mj-lt"/>
              </a:rPr>
              <a:t>De tal manera, aún si los Estados pueden determinar los procedimientos y autoridades para hacer efectivo ese derecho, en aplicación de los principios de no discriminación y debido proceso, se hacen necesarios procedimientos previsibles, así como coherencia y objetividad en la toma de decisiones en cada etapa del procedimiento para evitar decisiones arbitrarias. […]</a:t>
            </a:r>
          </a:p>
          <a:p>
            <a:pPr>
              <a:buFont typeface="Brush Script MT" pitchFamily="66" charset="0"/>
              <a:buNone/>
              <a:defRPr/>
            </a:pPr>
            <a:r>
              <a:rPr lang="es-ES" altLang="es-EC" dirty="0" smtClean="0"/>
              <a:t> </a:t>
            </a:r>
          </a:p>
          <a:p>
            <a:pPr>
              <a:defRPr/>
            </a:pPr>
            <a:endParaRPr lang="es-ES" altLang="es-EC" dirty="0" smtClean="0"/>
          </a:p>
          <a:p>
            <a:pPr>
              <a:defRPr/>
            </a:pPr>
            <a:endParaRPr lang="es-ES" altLang="es-EC" dirty="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900113" y="765175"/>
            <a:ext cx="7200900" cy="4957763"/>
          </a:xfrm>
        </p:spPr>
        <p:txBody>
          <a:bodyPr/>
          <a:lstStyle/>
          <a:p>
            <a:pPr algn="just">
              <a:buNone/>
              <a:defRPr/>
            </a:pPr>
            <a:endParaRPr lang="es-ES" altLang="es-EC" sz="1900" dirty="0" smtClean="0">
              <a:latin typeface="+mj-lt"/>
            </a:endParaRPr>
          </a:p>
          <a:p>
            <a:pPr algn="just">
              <a:defRPr/>
            </a:pPr>
            <a:r>
              <a:rPr lang="es-ES" altLang="es-EC" sz="1900" dirty="0" smtClean="0">
                <a:latin typeface="+mj-lt"/>
              </a:rPr>
              <a:t>La Comisión halla que Estados Unidos interceptó a refugiados haitianos y los repatrió sumariamente a Haití sin hacer un examen adecuado de su estado </a:t>
            </a:r>
            <a:r>
              <a:rPr lang="es-ES" altLang="es-EC" sz="1900" b="1" dirty="0" smtClean="0">
                <a:latin typeface="+mj-lt"/>
              </a:rPr>
              <a:t>ni concederles una entrevista para determinar si reúnen los requisitos de "refugiados".</a:t>
            </a:r>
            <a:r>
              <a:rPr lang="es-ES" altLang="es-EC" sz="1900" dirty="0" smtClean="0">
                <a:latin typeface="+mj-lt"/>
              </a:rPr>
              <a:t> […] Por consiguiente, la Comisión halla que Estados Unidos violó el artículo XXVII de la Declaración Americana cuando interceptó y repatrió sumariamente a haitianos y les impidió ejercer su derecho de buscar y recibir asilo en territorio extranjero como prevé la Declaración Americana. </a:t>
            </a:r>
          </a:p>
          <a:p>
            <a:pPr algn="just">
              <a:buNone/>
              <a:defRPr/>
            </a:pPr>
            <a:endParaRPr lang="es-ES" altLang="es-EC" sz="1900" dirty="0" smtClean="0">
              <a:latin typeface="+mj-lt"/>
            </a:endParaRPr>
          </a:p>
          <a:p>
            <a:pPr algn="just">
              <a:defRPr/>
            </a:pPr>
            <a:r>
              <a:rPr lang="es-ES" altLang="es-EC" sz="1400" dirty="0" smtClean="0">
                <a:latin typeface="+mj-lt"/>
              </a:rPr>
              <a:t>CIDH. Informe No. 51/96. Decisión de la Comisión en cuanto al mérito del caso 10.675. </a:t>
            </a:r>
            <a:r>
              <a:rPr lang="es-ES" altLang="es-EC" sz="1400" i="1" dirty="0" smtClean="0">
                <a:latin typeface="+mj-lt"/>
              </a:rPr>
              <a:t>Interdicción de Haitianos en Alta Mar</a:t>
            </a:r>
            <a:r>
              <a:rPr lang="es-ES" altLang="es-EC" sz="1400" dirty="0" smtClean="0">
                <a:latin typeface="+mj-lt"/>
              </a:rPr>
              <a:t>. Estados Unidos. 13 de marzo de 1997, párr. 163. Véase también: CIDH. </a:t>
            </a:r>
            <a:r>
              <a:rPr lang="es-ES" altLang="es-EC" sz="1400" i="1" dirty="0" smtClean="0">
                <a:latin typeface="+mj-lt"/>
              </a:rPr>
              <a:t>Informe Sobre la Situación de los Derechos Humanos de los Solicitantes de Asilo en el Marco del Sistema Canadiense de Determinación de la Condición de Refugiado</a:t>
            </a:r>
            <a:r>
              <a:rPr lang="es-ES" altLang="es-EC" sz="1400" dirty="0" smtClean="0">
                <a:latin typeface="+mj-lt"/>
              </a:rPr>
              <a:t>. OEA/</a:t>
            </a:r>
            <a:r>
              <a:rPr lang="es-ES" altLang="es-EC" sz="1400" dirty="0" err="1" smtClean="0">
                <a:latin typeface="+mj-lt"/>
              </a:rPr>
              <a:t>Ser.L</a:t>
            </a:r>
            <a:r>
              <a:rPr lang="es-ES" altLang="es-EC" sz="1400" dirty="0" smtClean="0">
                <a:latin typeface="+mj-lt"/>
              </a:rPr>
              <a:t>/V/II.106. Doc. 40. Rev. 1. 28 de febrero de 2000. párr. 60.</a:t>
            </a:r>
          </a:p>
          <a:p>
            <a:pPr>
              <a:defRPr/>
            </a:pPr>
            <a:endParaRPr lang="es-ES" altLang="es-EC" dirty="0" smtClean="0">
              <a:latin typeface="+mj-lt"/>
            </a:endParaRPr>
          </a:p>
          <a:p>
            <a:pPr>
              <a:defRPr/>
            </a:pPr>
            <a:endParaRPr lang="es-E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2 Marcador de contenido"/>
          <p:cNvSpPr>
            <a:spLocks noGrp="1"/>
          </p:cNvSpPr>
          <p:nvPr>
            <p:ph idx="1"/>
          </p:nvPr>
        </p:nvSpPr>
        <p:spPr>
          <a:xfrm>
            <a:off x="1042988" y="836613"/>
            <a:ext cx="7058025" cy="4886325"/>
          </a:xfrm>
        </p:spPr>
        <p:txBody>
          <a:bodyPr/>
          <a:lstStyle/>
          <a:p>
            <a:pPr algn="just">
              <a:defRPr/>
            </a:pPr>
            <a:r>
              <a:rPr lang="es-ES" altLang="es-EC" sz="2100" dirty="0" smtClean="0">
                <a:latin typeface="+mj-lt"/>
              </a:rPr>
              <a:t>La Comisión estableció que los procedimientos tenían que tener por único objetivo la protección a los refugiados:</a:t>
            </a:r>
          </a:p>
          <a:p>
            <a:pPr algn="just">
              <a:defRPr/>
            </a:pPr>
            <a:endParaRPr lang="es-ES" altLang="es-EC" sz="2100" dirty="0" smtClean="0">
              <a:latin typeface="+mj-lt"/>
            </a:endParaRPr>
          </a:p>
          <a:p>
            <a:pPr algn="just">
              <a:defRPr/>
            </a:pPr>
            <a:r>
              <a:rPr lang="es-ES" altLang="es-EC" sz="2100" dirty="0" smtClean="0">
                <a:latin typeface="+mj-lt"/>
              </a:rPr>
              <a:t>En ese sentido, todo procedimiento relativo a la determinación de la condición de refugiada de una persona, implica una valoración y decisión sobre el posible riesgo de afectación a los derechos más básicos como la vida, la integridad y la libertad personal. En ese sentido, </a:t>
            </a:r>
            <a:r>
              <a:rPr lang="es-ES" altLang="es-EC" sz="2100" b="1" dirty="0" smtClean="0">
                <a:latin typeface="+mj-lt"/>
              </a:rPr>
              <a:t>el diseño e implementación de dichos procedimientos deben partir de esta premisa fundamental a fin de que los mismos puedan lograr de manera efectiva la finalidad esencial de protección que </a:t>
            </a:r>
            <a:r>
              <a:rPr lang="es-ES" altLang="es-EC" sz="2100" b="1" dirty="0" err="1" smtClean="0">
                <a:latin typeface="+mj-lt"/>
              </a:rPr>
              <a:t>persiguen</a:t>
            </a:r>
            <a:r>
              <a:rPr lang="es-ES" altLang="es-EC" sz="2100" dirty="0" err="1" smtClean="0">
                <a:latin typeface="+mj-lt"/>
              </a:rPr>
              <a:t>.CIDH</a:t>
            </a:r>
            <a:r>
              <a:rPr lang="es-ES" altLang="es-EC" sz="2100" dirty="0" smtClean="0">
                <a:latin typeface="+mj-lt"/>
              </a:rPr>
              <a:t>. Informe No. 136/11 (fondo). Caso 12.474. </a:t>
            </a:r>
            <a:r>
              <a:rPr lang="es-ES" altLang="es-EC" sz="2100" i="1" dirty="0" smtClean="0">
                <a:latin typeface="+mj-lt"/>
              </a:rPr>
              <a:t>Familia Pacheco </a:t>
            </a:r>
            <a:r>
              <a:rPr lang="es-ES" altLang="es-EC" sz="2100" i="1" dirty="0" err="1" smtClean="0">
                <a:latin typeface="+mj-lt"/>
              </a:rPr>
              <a:t>Tineo</a:t>
            </a:r>
            <a:r>
              <a:rPr lang="es-ES" altLang="es-EC" sz="2100" i="1" dirty="0" smtClean="0">
                <a:latin typeface="+mj-lt"/>
              </a:rPr>
              <a:t>. Bolivia</a:t>
            </a:r>
            <a:r>
              <a:rPr lang="es-ES" altLang="es-EC" sz="2100" dirty="0" smtClean="0">
                <a:latin typeface="+mj-lt"/>
              </a:rPr>
              <a:t>. 31 de octubre de 2011, párr. 136.</a:t>
            </a:r>
          </a:p>
          <a:p>
            <a:pPr>
              <a:defRPr/>
            </a:pPr>
            <a:endParaRPr lang="es-ES" altLang="es-EC" dirty="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AutoShape 2"/>
          <p:cNvSpPr>
            <a:spLocks noGrp="1" noChangeArrowheads="1"/>
          </p:cNvSpPr>
          <p:nvPr>
            <p:ph type="title"/>
          </p:nvPr>
        </p:nvSpPr>
        <p:spPr>
          <a:xfrm>
            <a:off x="755650" y="836613"/>
            <a:ext cx="7924800" cy="576262"/>
          </a:xfrm>
        </p:spPr>
        <p:txBody>
          <a:bodyPr rtlCol="0">
            <a:normAutofit/>
          </a:bodyPr>
          <a:lstStyle/>
          <a:p>
            <a:pPr eaLnBrk="1" fontAlgn="auto" hangingPunct="1">
              <a:spcAft>
                <a:spcPts val="0"/>
              </a:spcAft>
              <a:defRPr/>
            </a:pPr>
            <a:r>
              <a:rPr lang="en-GB" altLang="en-US" sz="2800" dirty="0" err="1" smtClean="0"/>
              <a:t>Procedimientos</a:t>
            </a:r>
            <a:r>
              <a:rPr lang="en-GB" altLang="en-US" sz="2800" dirty="0" smtClean="0"/>
              <a:t> </a:t>
            </a:r>
            <a:r>
              <a:rPr lang="en-GB" altLang="en-US" sz="2800" dirty="0" err="1" smtClean="0"/>
              <a:t>justos</a:t>
            </a:r>
            <a:r>
              <a:rPr lang="en-GB" altLang="en-US" sz="2800" dirty="0" smtClean="0"/>
              <a:t> y </a:t>
            </a:r>
            <a:r>
              <a:rPr lang="en-GB" altLang="en-US" sz="2800" dirty="0" err="1" smtClean="0"/>
              <a:t>eficientes</a:t>
            </a:r>
            <a:endParaRPr lang="en-US" altLang="en-US" sz="2800" dirty="0" smtClean="0"/>
          </a:p>
        </p:txBody>
      </p:sp>
      <p:sp>
        <p:nvSpPr>
          <p:cNvPr id="41987" name="Rectangle 3"/>
          <p:cNvSpPr>
            <a:spLocks noGrp="1" noChangeArrowheads="1"/>
          </p:cNvSpPr>
          <p:nvPr>
            <p:ph idx="1"/>
          </p:nvPr>
        </p:nvSpPr>
        <p:spPr>
          <a:xfrm>
            <a:off x="1116013" y="1412777"/>
            <a:ext cx="6696075" cy="4537174"/>
          </a:xfrm>
        </p:spPr>
        <p:txBody>
          <a:bodyPr rtlCol="0">
            <a:normAutofit lnSpcReduction="10000"/>
          </a:bodyPr>
          <a:lstStyle/>
          <a:p>
            <a:pPr marL="274320" indent="-274320" algn="just" eaLnBrk="1" fontAlgn="auto" hangingPunct="1">
              <a:lnSpc>
                <a:spcPct val="80000"/>
              </a:lnSpc>
              <a:spcAft>
                <a:spcPct val="30000"/>
              </a:spcAft>
              <a:buFont typeface="Wingdings" pitchFamily="2" charset="2"/>
              <a:buNone/>
              <a:tabLst>
                <a:tab pos="266700" algn="l"/>
              </a:tabLst>
              <a:defRPr/>
            </a:pPr>
            <a:r>
              <a:rPr lang="de-AT" altLang="en-US" sz="2200" b="1" dirty="0" smtClean="0">
                <a:latin typeface="+mj-lt"/>
              </a:rPr>
              <a:t>	</a:t>
            </a:r>
            <a:r>
              <a:rPr lang="de-AT" altLang="en-US" sz="2200" u="sng" dirty="0" smtClean="0">
                <a:latin typeface="+mj-lt"/>
              </a:rPr>
              <a:t>Varias conclusiones del Comité Ejecutivo identifican los requisitos mínimos de los procedimientos para la determinación de la condición de refugiado</a:t>
            </a:r>
            <a:r>
              <a:rPr lang="de-AT" altLang="en-US" sz="2200" b="1" u="sng" dirty="0" smtClean="0">
                <a:latin typeface="+mj-lt"/>
              </a:rPr>
              <a:t>:</a:t>
            </a:r>
          </a:p>
          <a:p>
            <a:pPr marL="274320" indent="-274320" eaLnBrk="1" fontAlgn="auto" hangingPunct="1">
              <a:lnSpc>
                <a:spcPct val="80000"/>
              </a:lnSpc>
              <a:spcAft>
                <a:spcPct val="25000"/>
              </a:spcAft>
              <a:buFont typeface="Arial" pitchFamily="34" charset="0"/>
              <a:buChar char="•"/>
              <a:tabLst>
                <a:tab pos="266700" algn="l"/>
              </a:tabLst>
              <a:defRPr/>
            </a:pPr>
            <a:r>
              <a:rPr lang="de-AT" altLang="en-US" sz="2000" dirty="0" smtClean="0">
                <a:latin typeface="+mj-lt"/>
              </a:rPr>
              <a:t>Procedimiento especial</a:t>
            </a:r>
          </a:p>
          <a:p>
            <a:pPr marL="274320" indent="-274320" eaLnBrk="1" fontAlgn="auto" hangingPunct="1">
              <a:lnSpc>
                <a:spcPct val="80000"/>
              </a:lnSpc>
              <a:spcAft>
                <a:spcPct val="25000"/>
              </a:spcAft>
              <a:buFont typeface="Arial" pitchFamily="34" charset="0"/>
              <a:buChar char="•"/>
              <a:tabLst>
                <a:tab pos="266700" algn="l"/>
              </a:tabLst>
              <a:defRPr/>
            </a:pPr>
            <a:r>
              <a:rPr lang="de-AT" altLang="en-US" sz="2000" dirty="0" smtClean="0">
                <a:latin typeface="+mj-lt"/>
              </a:rPr>
              <a:t>Autoridad especializada en cuestiones de asilo</a:t>
            </a:r>
          </a:p>
          <a:p>
            <a:pPr marL="274320" indent="-274320" eaLnBrk="1" fontAlgn="auto" hangingPunct="1">
              <a:lnSpc>
                <a:spcPct val="80000"/>
              </a:lnSpc>
              <a:spcAft>
                <a:spcPct val="25000"/>
              </a:spcAft>
              <a:buFont typeface="Arial" pitchFamily="34" charset="0"/>
              <a:buChar char="•"/>
              <a:tabLst>
                <a:tab pos="266700" algn="l"/>
              </a:tabLst>
              <a:defRPr/>
            </a:pPr>
            <a:r>
              <a:rPr lang="de-AT" altLang="en-US" sz="2000" dirty="0" smtClean="0">
                <a:latin typeface="+mj-lt"/>
              </a:rPr>
              <a:t>Acceso a procedimientos de asilo</a:t>
            </a:r>
          </a:p>
          <a:p>
            <a:pPr marL="274320" indent="-274320" eaLnBrk="1" fontAlgn="auto" hangingPunct="1">
              <a:lnSpc>
                <a:spcPct val="80000"/>
              </a:lnSpc>
              <a:spcAft>
                <a:spcPct val="25000"/>
              </a:spcAft>
              <a:buFont typeface="Arial" pitchFamily="34" charset="0"/>
              <a:buChar char="•"/>
              <a:tabLst>
                <a:tab pos="266700" algn="l"/>
              </a:tabLst>
              <a:defRPr/>
            </a:pPr>
            <a:r>
              <a:rPr lang="en-GB" altLang="en-US" sz="2000" dirty="0" err="1" smtClean="0">
                <a:latin typeface="+mj-lt"/>
              </a:rPr>
              <a:t>Información</a:t>
            </a:r>
            <a:r>
              <a:rPr lang="en-GB" altLang="en-US" sz="2000" dirty="0" smtClean="0">
                <a:latin typeface="+mj-lt"/>
              </a:rPr>
              <a:t> </a:t>
            </a:r>
            <a:r>
              <a:rPr lang="en-GB" altLang="en-US" sz="2000" dirty="0" err="1" smtClean="0">
                <a:latin typeface="+mj-lt"/>
              </a:rPr>
              <a:t>acerca</a:t>
            </a:r>
            <a:r>
              <a:rPr lang="en-GB" altLang="en-US" sz="2000" dirty="0" smtClean="0">
                <a:latin typeface="+mj-lt"/>
              </a:rPr>
              <a:t> de los </a:t>
            </a:r>
            <a:r>
              <a:rPr lang="en-GB" altLang="en-US" sz="2000" dirty="0" err="1" smtClean="0">
                <a:latin typeface="+mj-lt"/>
              </a:rPr>
              <a:t>procedimientos</a:t>
            </a:r>
            <a:r>
              <a:rPr lang="en-GB" altLang="en-US" sz="2000" dirty="0" smtClean="0">
                <a:latin typeface="+mj-lt"/>
              </a:rPr>
              <a:t> en un </a:t>
            </a:r>
            <a:r>
              <a:rPr lang="en-GB" altLang="en-US" sz="2000" dirty="0" err="1" smtClean="0">
                <a:latin typeface="+mj-lt"/>
              </a:rPr>
              <a:t>idioma</a:t>
            </a:r>
            <a:r>
              <a:rPr lang="en-GB" altLang="en-US" sz="2000" dirty="0" smtClean="0">
                <a:latin typeface="+mj-lt"/>
              </a:rPr>
              <a:t> que </a:t>
            </a:r>
            <a:r>
              <a:rPr lang="en-GB" altLang="en-US" sz="2000" dirty="0" err="1" smtClean="0">
                <a:latin typeface="+mj-lt"/>
              </a:rPr>
              <a:t>entienda</a:t>
            </a:r>
            <a:r>
              <a:rPr lang="en-GB" altLang="en-US" sz="2000" dirty="0" smtClean="0">
                <a:latin typeface="+mj-lt"/>
              </a:rPr>
              <a:t> el solicitante de asilo</a:t>
            </a:r>
          </a:p>
          <a:p>
            <a:pPr marL="274320" indent="-274320" eaLnBrk="1" fontAlgn="auto" hangingPunct="1">
              <a:lnSpc>
                <a:spcPct val="80000"/>
              </a:lnSpc>
              <a:spcAft>
                <a:spcPct val="25000"/>
              </a:spcAft>
              <a:buFont typeface="Arial" pitchFamily="34" charset="0"/>
              <a:buChar char="•"/>
              <a:tabLst>
                <a:tab pos="266700" algn="l"/>
              </a:tabLst>
              <a:defRPr/>
            </a:pPr>
            <a:r>
              <a:rPr lang="de-AT" altLang="en-US" sz="2000" dirty="0" smtClean="0">
                <a:latin typeface="+mj-lt"/>
              </a:rPr>
              <a:t>Evaluación individual de cada solicitud (entrevista personal)</a:t>
            </a:r>
          </a:p>
          <a:p>
            <a:pPr marL="274320" indent="-274320" eaLnBrk="1" fontAlgn="auto" hangingPunct="1">
              <a:lnSpc>
                <a:spcPct val="80000"/>
              </a:lnSpc>
              <a:spcAft>
                <a:spcPct val="25000"/>
              </a:spcAft>
              <a:buFont typeface="Arial" pitchFamily="34" charset="0"/>
              <a:buChar char="•"/>
              <a:tabLst>
                <a:tab pos="266700" algn="l"/>
              </a:tabLst>
              <a:defRPr/>
            </a:pPr>
            <a:r>
              <a:rPr lang="en-GB" altLang="en-US" sz="2000" dirty="0" err="1" smtClean="0">
                <a:latin typeface="+mj-lt"/>
              </a:rPr>
              <a:t>Confidencialidad</a:t>
            </a:r>
            <a:endParaRPr lang="en-GB" altLang="en-US" sz="2000" dirty="0" smtClean="0">
              <a:latin typeface="+mj-lt"/>
            </a:endParaRPr>
          </a:p>
          <a:p>
            <a:pPr marL="274320" indent="-274320" eaLnBrk="1" fontAlgn="auto" hangingPunct="1">
              <a:lnSpc>
                <a:spcPct val="80000"/>
              </a:lnSpc>
              <a:spcAft>
                <a:spcPct val="25000"/>
              </a:spcAft>
              <a:buFont typeface="Arial" pitchFamily="34" charset="0"/>
              <a:buChar char="•"/>
              <a:tabLst>
                <a:tab pos="266700" algn="l"/>
              </a:tabLst>
              <a:defRPr/>
            </a:pPr>
            <a:r>
              <a:rPr lang="en-GB" altLang="en-US" sz="2000" dirty="0" err="1" smtClean="0">
                <a:latin typeface="+mj-lt"/>
              </a:rPr>
              <a:t>Interpretación</a:t>
            </a:r>
            <a:endParaRPr lang="en-GB" altLang="en-US" sz="2000" dirty="0" smtClean="0">
              <a:latin typeface="+mj-lt"/>
            </a:endParaRPr>
          </a:p>
          <a:p>
            <a:pPr marL="274320" indent="-274320" eaLnBrk="1" fontAlgn="auto" hangingPunct="1">
              <a:lnSpc>
                <a:spcPct val="80000"/>
              </a:lnSpc>
              <a:spcAft>
                <a:spcPct val="25000"/>
              </a:spcAft>
              <a:buFont typeface="Arial" pitchFamily="34" charset="0"/>
              <a:buChar char="•"/>
              <a:tabLst>
                <a:tab pos="266700" algn="l"/>
              </a:tabLst>
              <a:defRPr/>
            </a:pPr>
            <a:r>
              <a:rPr lang="en-GB" altLang="en-US" sz="2000" dirty="0" err="1" smtClean="0">
                <a:latin typeface="+mj-lt"/>
              </a:rPr>
              <a:t>Decisión</a:t>
            </a:r>
            <a:r>
              <a:rPr lang="en-GB" altLang="en-US" sz="2000" dirty="0" smtClean="0">
                <a:latin typeface="+mj-lt"/>
              </a:rPr>
              <a:t> </a:t>
            </a:r>
            <a:r>
              <a:rPr lang="en-GB" altLang="en-US" sz="2000" dirty="0" err="1" smtClean="0">
                <a:latin typeface="+mj-lt"/>
              </a:rPr>
              <a:t>por</a:t>
            </a:r>
            <a:r>
              <a:rPr lang="en-GB" altLang="en-US" sz="2000" dirty="0" smtClean="0">
                <a:latin typeface="+mj-lt"/>
              </a:rPr>
              <a:t> </a:t>
            </a:r>
            <a:r>
              <a:rPr lang="en-GB" altLang="en-US" sz="2000" dirty="0" err="1" smtClean="0">
                <a:latin typeface="+mj-lt"/>
              </a:rPr>
              <a:t>escrito</a:t>
            </a:r>
            <a:endParaRPr lang="en-GB" altLang="en-US" sz="2000" dirty="0" smtClean="0">
              <a:latin typeface="+mj-lt"/>
            </a:endParaRPr>
          </a:p>
          <a:p>
            <a:pPr marL="274320" indent="-274320" eaLnBrk="1" fontAlgn="auto" hangingPunct="1">
              <a:lnSpc>
                <a:spcPct val="80000"/>
              </a:lnSpc>
              <a:spcAft>
                <a:spcPct val="25000"/>
              </a:spcAft>
              <a:buFont typeface="Arial" pitchFamily="34" charset="0"/>
              <a:buChar char="•"/>
              <a:tabLst>
                <a:tab pos="266700" algn="l"/>
              </a:tabLst>
              <a:defRPr/>
            </a:pPr>
            <a:r>
              <a:rPr lang="en-GB" altLang="en-US" sz="2000" dirty="0" err="1" smtClean="0">
                <a:latin typeface="+mj-lt"/>
              </a:rPr>
              <a:t>Posibilidad</a:t>
            </a:r>
            <a:r>
              <a:rPr lang="en-GB" altLang="en-US" sz="2000" dirty="0" smtClean="0">
                <a:latin typeface="+mj-lt"/>
              </a:rPr>
              <a:t> de </a:t>
            </a:r>
            <a:r>
              <a:rPr lang="en-GB" altLang="en-US" sz="2000" dirty="0" err="1" smtClean="0">
                <a:latin typeface="+mj-lt"/>
              </a:rPr>
              <a:t>apelación</a:t>
            </a:r>
            <a:r>
              <a:rPr lang="en-GB" altLang="en-US" sz="2000" dirty="0" smtClean="0">
                <a:latin typeface="+mj-lt"/>
              </a:rPr>
              <a:t> o de </a:t>
            </a:r>
            <a:r>
              <a:rPr lang="en-GB" altLang="en-US" sz="2000" dirty="0" err="1" smtClean="0">
                <a:latin typeface="+mj-lt"/>
              </a:rPr>
              <a:t>revisión</a:t>
            </a:r>
            <a:r>
              <a:rPr lang="en-GB" altLang="en-US" sz="2000" dirty="0" smtClean="0">
                <a:latin typeface="+mj-lt"/>
              </a:rPr>
              <a:t> de </a:t>
            </a:r>
            <a:r>
              <a:rPr lang="en-GB" altLang="en-US" sz="2000" dirty="0" err="1" smtClean="0">
                <a:latin typeface="+mj-lt"/>
              </a:rPr>
              <a:t>una</a:t>
            </a:r>
            <a:r>
              <a:rPr lang="en-GB" altLang="en-US" sz="2000" dirty="0" smtClean="0">
                <a:latin typeface="+mj-lt"/>
              </a:rPr>
              <a:t> </a:t>
            </a:r>
            <a:r>
              <a:rPr lang="en-GB" altLang="en-US" sz="2000" dirty="0" err="1" smtClean="0">
                <a:latin typeface="+mj-lt"/>
              </a:rPr>
              <a:t>decisión</a:t>
            </a:r>
            <a:r>
              <a:rPr lang="en-GB" altLang="en-US" sz="2000" dirty="0" smtClean="0">
                <a:latin typeface="+mj-lt"/>
              </a:rPr>
              <a:t> </a:t>
            </a:r>
            <a:r>
              <a:rPr lang="en-GB" altLang="en-US" sz="2000" dirty="0" err="1" smtClean="0">
                <a:latin typeface="+mj-lt"/>
              </a:rPr>
              <a:t>negativa</a:t>
            </a:r>
            <a:endParaRPr lang="en-GB" altLang="en-US" sz="2000" dirty="0" smtClean="0">
              <a:latin typeface="+mj-lt"/>
            </a:endParaRPr>
          </a:p>
          <a:p>
            <a:pPr marL="640080" lvl="1" indent="-220663" eaLnBrk="1" fontAlgn="auto" hangingPunct="1">
              <a:lnSpc>
                <a:spcPct val="80000"/>
              </a:lnSpc>
              <a:spcAft>
                <a:spcPct val="30000"/>
              </a:spcAft>
              <a:buFont typeface="Arial" pitchFamily="34" charset="0"/>
              <a:buChar char="•"/>
              <a:tabLst>
                <a:tab pos="266700" algn="l"/>
              </a:tabLst>
              <a:defRPr/>
            </a:pPr>
            <a:endParaRPr lang="de-AT" altLang="en-US" dirty="0" smtClean="0">
              <a:cs typeface="Arial" charset="0"/>
            </a:endParaRPr>
          </a:p>
          <a:p>
            <a:pPr marL="274320" indent="-274320" eaLnBrk="1" fontAlgn="auto" hangingPunct="1">
              <a:lnSpc>
                <a:spcPct val="80000"/>
              </a:lnSpc>
              <a:spcAft>
                <a:spcPts val="0"/>
              </a:spcAft>
              <a:buFont typeface="Arial" pitchFamily="34" charset="0"/>
              <a:buChar char="•"/>
              <a:tabLst>
                <a:tab pos="266700" algn="l"/>
              </a:tabLst>
              <a:defRPr/>
            </a:pPr>
            <a:endParaRPr lang="en-US" altLang="en-US" sz="900"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476375" y="908050"/>
            <a:ext cx="6191250" cy="1046163"/>
          </a:xfrm>
        </p:spPr>
        <p:txBody>
          <a:bodyPr rtlCol="0">
            <a:normAutofit fontScale="90000"/>
          </a:bodyPr>
          <a:lstStyle/>
          <a:p>
            <a:pPr eaLnBrk="1" fontAlgn="auto" hangingPunct="1">
              <a:spcAft>
                <a:spcPts val="0"/>
              </a:spcAft>
              <a:defRPr/>
            </a:pPr>
            <a:r>
              <a:rPr lang="en-US" altLang="en-US" dirty="0" err="1" smtClean="0"/>
              <a:t>Quien</a:t>
            </a:r>
            <a:r>
              <a:rPr lang="en-US" altLang="en-US" dirty="0" smtClean="0"/>
              <a:t> es un/a </a:t>
            </a:r>
            <a:r>
              <a:rPr lang="en-US" altLang="en-US" dirty="0" err="1" smtClean="0"/>
              <a:t>refugiado</a:t>
            </a:r>
            <a:r>
              <a:rPr lang="en-US" altLang="en-US" dirty="0" smtClean="0"/>
              <a:t>/a :</a:t>
            </a:r>
            <a:br>
              <a:rPr lang="en-US" altLang="en-US" dirty="0" smtClean="0"/>
            </a:br>
            <a:r>
              <a:rPr lang="en-US" altLang="en-US" dirty="0" err="1" smtClean="0"/>
              <a:t>Casos</a:t>
            </a:r>
            <a:r>
              <a:rPr lang="en-US" altLang="en-US" dirty="0" smtClean="0"/>
              <a:t> de </a:t>
            </a:r>
            <a:r>
              <a:rPr lang="en-US" altLang="en-US" dirty="0" err="1" smtClean="0"/>
              <a:t>interés</a:t>
            </a:r>
            <a:r>
              <a:rPr lang="en-US" altLang="en-US" dirty="0" smtClean="0"/>
              <a:t> especial</a:t>
            </a:r>
          </a:p>
        </p:txBody>
      </p:sp>
      <p:sp>
        <p:nvSpPr>
          <p:cNvPr id="36867" name="Content Placeholder 2"/>
          <p:cNvSpPr>
            <a:spLocks noGrp="1"/>
          </p:cNvSpPr>
          <p:nvPr>
            <p:ph idx="1"/>
          </p:nvPr>
        </p:nvSpPr>
        <p:spPr>
          <a:xfrm>
            <a:off x="971550" y="2565400"/>
            <a:ext cx="7105650" cy="3167063"/>
          </a:xfrm>
        </p:spPr>
        <p:txBody>
          <a:bodyPr/>
          <a:lstStyle/>
          <a:p>
            <a:pPr eaLnBrk="1" hangingPunct="1"/>
            <a:r>
              <a:rPr lang="en-US" altLang="en-US" dirty="0" err="1" smtClean="0">
                <a:latin typeface="+mj-lt"/>
              </a:rPr>
              <a:t>Refugiados</a:t>
            </a:r>
            <a:r>
              <a:rPr lang="en-US" altLang="en-US" dirty="0" smtClean="0">
                <a:latin typeface="+mj-lt"/>
              </a:rPr>
              <a:t>/as </a:t>
            </a:r>
            <a:r>
              <a:rPr lang="en-US" altLang="en-US" dirty="0" err="1" smtClean="0">
                <a:latin typeface="+mj-lt"/>
              </a:rPr>
              <a:t>cuyo</a:t>
            </a:r>
            <a:r>
              <a:rPr lang="en-US" altLang="en-US" dirty="0" smtClean="0">
                <a:latin typeface="+mj-lt"/>
              </a:rPr>
              <a:t> </a:t>
            </a:r>
            <a:r>
              <a:rPr lang="en-US" altLang="en-US" dirty="0" err="1" smtClean="0">
                <a:latin typeface="+mj-lt"/>
              </a:rPr>
              <a:t>derecho</a:t>
            </a:r>
            <a:r>
              <a:rPr lang="en-US" altLang="en-US" dirty="0" smtClean="0">
                <a:latin typeface="+mj-lt"/>
              </a:rPr>
              <a:t> de </a:t>
            </a:r>
            <a:r>
              <a:rPr lang="en-US" altLang="en-US" dirty="0" err="1" smtClean="0">
                <a:latin typeface="+mj-lt"/>
              </a:rPr>
              <a:t>acceso</a:t>
            </a:r>
            <a:r>
              <a:rPr lang="en-US" altLang="en-US" dirty="0" smtClean="0">
                <a:latin typeface="+mj-lt"/>
              </a:rPr>
              <a:t> a la </a:t>
            </a:r>
            <a:r>
              <a:rPr lang="en-US" altLang="en-US" dirty="0" err="1" smtClean="0">
                <a:latin typeface="+mj-lt"/>
              </a:rPr>
              <a:t>justicia</a:t>
            </a:r>
            <a:r>
              <a:rPr lang="en-US" altLang="en-US" dirty="0" smtClean="0">
                <a:latin typeface="+mj-lt"/>
              </a:rPr>
              <a:t> o a </a:t>
            </a:r>
            <a:r>
              <a:rPr lang="en-US" altLang="en-US" dirty="0" err="1" smtClean="0">
                <a:latin typeface="+mj-lt"/>
              </a:rPr>
              <a:t>procedimientos</a:t>
            </a:r>
            <a:r>
              <a:rPr lang="en-US" altLang="en-US" dirty="0" smtClean="0">
                <a:latin typeface="+mj-lt"/>
              </a:rPr>
              <a:t> de </a:t>
            </a:r>
            <a:r>
              <a:rPr lang="en-US" altLang="en-US" dirty="0" err="1" smtClean="0">
                <a:latin typeface="+mj-lt"/>
              </a:rPr>
              <a:t>protección</a:t>
            </a:r>
            <a:r>
              <a:rPr lang="en-US" altLang="en-US" dirty="0" smtClean="0">
                <a:latin typeface="+mj-lt"/>
              </a:rPr>
              <a:t> </a:t>
            </a:r>
            <a:r>
              <a:rPr lang="en-US" altLang="en-US" dirty="0" err="1" smtClean="0">
                <a:latin typeface="+mj-lt"/>
              </a:rPr>
              <a:t>haya</a:t>
            </a:r>
            <a:r>
              <a:rPr lang="en-US" altLang="en-US" dirty="0" smtClean="0">
                <a:latin typeface="+mj-lt"/>
              </a:rPr>
              <a:t> </a:t>
            </a:r>
            <a:r>
              <a:rPr lang="en-US" altLang="en-US" dirty="0" err="1" smtClean="0">
                <a:latin typeface="+mj-lt"/>
              </a:rPr>
              <a:t>sido</a:t>
            </a:r>
            <a:r>
              <a:rPr lang="en-US" altLang="en-US" dirty="0" smtClean="0">
                <a:latin typeface="+mj-lt"/>
              </a:rPr>
              <a:t> </a:t>
            </a:r>
            <a:r>
              <a:rPr lang="en-US" altLang="en-US" dirty="0" err="1" smtClean="0">
                <a:latin typeface="+mj-lt"/>
              </a:rPr>
              <a:t>negado</a:t>
            </a:r>
            <a:r>
              <a:rPr lang="en-US" altLang="en-US" dirty="0" smtClean="0">
                <a:latin typeface="+mj-lt"/>
              </a:rPr>
              <a:t> (</a:t>
            </a:r>
            <a:r>
              <a:rPr lang="en-US" altLang="en-US" dirty="0" err="1" smtClean="0">
                <a:latin typeface="+mj-lt"/>
              </a:rPr>
              <a:t>enfásis</a:t>
            </a:r>
            <a:r>
              <a:rPr lang="en-US" altLang="en-US" dirty="0" smtClean="0">
                <a:latin typeface="+mj-lt"/>
              </a:rPr>
              <a:t> en el </a:t>
            </a:r>
            <a:r>
              <a:rPr lang="en-US" altLang="en-US" dirty="0" err="1" smtClean="0">
                <a:latin typeface="+mj-lt"/>
              </a:rPr>
              <a:t>debido</a:t>
            </a:r>
            <a:r>
              <a:rPr lang="en-US" altLang="en-US" dirty="0" smtClean="0">
                <a:latin typeface="+mj-lt"/>
              </a:rPr>
              <a:t> </a:t>
            </a:r>
            <a:r>
              <a:rPr lang="en-US" altLang="en-US" dirty="0" err="1" smtClean="0">
                <a:latin typeface="+mj-lt"/>
              </a:rPr>
              <a:t>proceso</a:t>
            </a:r>
            <a:r>
              <a:rPr lang="en-US" altLang="en-US" dirty="0" smtClean="0">
                <a:latin typeface="+mj-lt"/>
              </a:rPr>
              <a:t>)</a:t>
            </a:r>
          </a:p>
          <a:p>
            <a:pPr eaLnBrk="1" hangingPunct="1"/>
            <a:r>
              <a:rPr lang="es-ES" altLang="en-US" dirty="0" smtClean="0">
                <a:latin typeface="+mj-lt"/>
              </a:rPr>
              <a:t>Sobrevivientes de VBG, Trata de persona, LGBTI</a:t>
            </a:r>
            <a:endParaRPr lang="en-US" altLang="en-US" dirty="0" smtClean="0">
              <a:latin typeface="+mj-lt"/>
            </a:endParaRPr>
          </a:p>
          <a:p>
            <a:pPr eaLnBrk="1" hangingPunct="1"/>
            <a:r>
              <a:rPr lang="en-US" altLang="en-US" dirty="0" err="1" smtClean="0">
                <a:latin typeface="+mj-lt"/>
              </a:rPr>
              <a:t>Mujeres</a:t>
            </a:r>
            <a:r>
              <a:rPr lang="en-US" altLang="en-US" dirty="0" smtClean="0">
                <a:latin typeface="+mj-lt"/>
              </a:rPr>
              <a:t> en </a:t>
            </a:r>
            <a:r>
              <a:rPr lang="en-US" altLang="en-US" dirty="0" err="1" smtClean="0">
                <a:latin typeface="+mj-lt"/>
              </a:rPr>
              <a:t>situación</a:t>
            </a:r>
            <a:r>
              <a:rPr lang="en-US" altLang="en-US" dirty="0" smtClean="0">
                <a:latin typeface="+mj-lt"/>
              </a:rPr>
              <a:t> de </a:t>
            </a:r>
            <a:r>
              <a:rPr lang="en-US" altLang="en-US" dirty="0" err="1" smtClean="0">
                <a:latin typeface="+mj-lt"/>
              </a:rPr>
              <a:t>riesgo</a:t>
            </a:r>
            <a:endParaRPr lang="en-US" altLang="en-US" dirty="0" smtClean="0">
              <a:latin typeface="+mj-lt"/>
            </a:endParaRPr>
          </a:p>
          <a:p>
            <a:pPr eaLnBrk="1" hangingPunct="1"/>
            <a:r>
              <a:rPr lang="es-ES" altLang="en-US" dirty="0" smtClean="0">
                <a:latin typeface="+mj-lt"/>
              </a:rPr>
              <a:t>Menores S/NA/S</a:t>
            </a:r>
            <a:endParaRPr lang="en-US" altLang="en-US" dirty="0" smtClean="0">
              <a:latin typeface="+mj-lt"/>
            </a:endParaRPr>
          </a:p>
          <a:p>
            <a:pPr eaLnBrk="1" hangingPunct="1"/>
            <a:r>
              <a:rPr lang="en-US" altLang="en-US" dirty="0" err="1" smtClean="0">
                <a:latin typeface="+mj-lt"/>
              </a:rPr>
              <a:t>Refugiados</a:t>
            </a:r>
            <a:r>
              <a:rPr lang="en-US" altLang="en-US" dirty="0" smtClean="0">
                <a:latin typeface="+mj-lt"/>
              </a:rPr>
              <a:t>/as en </a:t>
            </a:r>
            <a:r>
              <a:rPr lang="en-US" altLang="en-US" dirty="0" err="1" smtClean="0">
                <a:latin typeface="+mj-lt"/>
              </a:rPr>
              <a:t>riesgo</a:t>
            </a:r>
            <a:r>
              <a:rPr lang="en-US" altLang="en-US" dirty="0" smtClean="0">
                <a:latin typeface="+mj-lt"/>
              </a:rPr>
              <a:t> de </a:t>
            </a:r>
            <a:r>
              <a:rPr lang="en-US" altLang="en-US" dirty="0" err="1" smtClean="0">
                <a:latin typeface="+mj-lt"/>
              </a:rPr>
              <a:t>deportación</a:t>
            </a:r>
            <a:endParaRPr lang="en-US" altLang="en-US" dirty="0" smtClean="0">
              <a:latin typeface="+mj-lt"/>
            </a:endParaRPr>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buFont typeface="Wingdings" pitchFamily="2" charset="2"/>
              <a:buNone/>
            </a:pPr>
            <a:endParaRPr lang="en-US" altLang="en-US"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ítulo 1"/>
          <p:cNvSpPr>
            <a:spLocks noGrp="1"/>
          </p:cNvSpPr>
          <p:nvPr>
            <p:ph type="title"/>
          </p:nvPr>
        </p:nvSpPr>
        <p:spPr>
          <a:xfrm>
            <a:off x="1095375" y="549275"/>
            <a:ext cx="6964363" cy="719138"/>
          </a:xfrm>
        </p:spPr>
        <p:txBody>
          <a:bodyPr/>
          <a:lstStyle/>
          <a:p>
            <a:r>
              <a:rPr lang="es-EC" sz="2000" b="1" dirty="0" smtClean="0"/>
              <a:t>Breve situación de la región en el procedimiento</a:t>
            </a:r>
          </a:p>
        </p:txBody>
      </p:sp>
      <p:sp>
        <p:nvSpPr>
          <p:cNvPr id="3" name="Marcador de contenido 2"/>
          <p:cNvSpPr>
            <a:spLocks noGrp="1"/>
          </p:cNvSpPr>
          <p:nvPr>
            <p:ph idx="1"/>
          </p:nvPr>
        </p:nvSpPr>
        <p:spPr>
          <a:xfrm>
            <a:off x="827088" y="1125538"/>
            <a:ext cx="7397750" cy="4597400"/>
          </a:xfrm>
        </p:spPr>
        <p:txBody>
          <a:bodyPr/>
          <a:lstStyle/>
          <a:p>
            <a:pPr algn="just">
              <a:defRPr/>
            </a:pPr>
            <a:r>
              <a:rPr lang="es-ES" sz="1800" u="sng" dirty="0">
                <a:latin typeface="+mj-lt"/>
              </a:rPr>
              <a:t>a) Procedimiento de </a:t>
            </a:r>
            <a:r>
              <a:rPr lang="es-ES" sz="1800" u="sng" dirty="0" smtClean="0">
                <a:latin typeface="+mj-lt"/>
              </a:rPr>
              <a:t>asilo</a:t>
            </a:r>
            <a:endParaRPr lang="es-ES" sz="1800" u="sng" dirty="0">
              <a:latin typeface="+mj-lt"/>
            </a:endParaRPr>
          </a:p>
          <a:p>
            <a:pPr algn="just">
              <a:defRPr/>
            </a:pPr>
            <a:r>
              <a:rPr lang="es-ES" sz="1800" dirty="0" smtClean="0">
                <a:latin typeface="+mj-lt"/>
              </a:rPr>
              <a:t>En </a:t>
            </a:r>
            <a:r>
              <a:rPr lang="es-ES" sz="1800" dirty="0">
                <a:latin typeface="+mj-lt"/>
              </a:rPr>
              <a:t>la práctica, existen grandes discrepancias en la aplicación de los derechos consagrados en las legislaciones nacionales en lo referente a procedimientos justos y eficientes en el proceso de determinación de la condición de la persona refugiada y el respeto al derecho a la no </a:t>
            </a:r>
            <a:r>
              <a:rPr lang="es-ES" sz="1800" dirty="0" smtClean="0">
                <a:latin typeface="+mj-lt"/>
              </a:rPr>
              <a:t>devolución.</a:t>
            </a:r>
            <a:endParaRPr lang="es-ES" sz="1800" dirty="0">
              <a:latin typeface="+mj-lt"/>
            </a:endParaRPr>
          </a:p>
          <a:p>
            <a:pPr algn="just">
              <a:defRPr/>
            </a:pPr>
            <a:r>
              <a:rPr lang="es-ES" sz="1800" dirty="0" smtClean="0">
                <a:latin typeface="+mj-lt"/>
              </a:rPr>
              <a:t>En </a:t>
            </a:r>
            <a:r>
              <a:rPr lang="es-ES" sz="1800" dirty="0">
                <a:latin typeface="+mj-lt"/>
              </a:rPr>
              <a:t>la mayoría de los países de la región deben mejorarse las garantías del debido proceso para ajustarse a los lineamientos del derecho al asilo, entre otros derechos </a:t>
            </a:r>
            <a:r>
              <a:rPr lang="es-ES" sz="1800" dirty="0" smtClean="0">
                <a:latin typeface="+mj-lt"/>
              </a:rPr>
              <a:t>humanos.</a:t>
            </a:r>
            <a:endParaRPr lang="es-ES" sz="1800" dirty="0">
              <a:latin typeface="+mj-lt"/>
            </a:endParaRPr>
          </a:p>
          <a:p>
            <a:pPr algn="just">
              <a:defRPr/>
            </a:pPr>
            <a:r>
              <a:rPr lang="es-ES" sz="1800" dirty="0" smtClean="0">
                <a:latin typeface="+mj-lt"/>
              </a:rPr>
              <a:t>Ejemplos:</a:t>
            </a:r>
          </a:p>
          <a:p>
            <a:pPr algn="just">
              <a:defRPr/>
            </a:pPr>
            <a:r>
              <a:rPr lang="es-ES" sz="1800" dirty="0" smtClean="0">
                <a:latin typeface="+mj-lt"/>
              </a:rPr>
              <a:t>El </a:t>
            </a:r>
            <a:r>
              <a:rPr lang="es-ES" sz="1800" dirty="0">
                <a:latin typeface="+mj-lt"/>
              </a:rPr>
              <a:t>procedimiento de admisibilidad en Panamá y Ecuador debilita el relativo a la determinación de la condición de la persona refugiada. En los dos países, no se les da ninguna protección a las personas que están esperando una respuesta sobre su admisibilidad como solicitantes de esta </a:t>
            </a:r>
            <a:r>
              <a:rPr lang="es-ES" sz="1800" dirty="0" smtClean="0">
                <a:latin typeface="+mj-lt"/>
              </a:rPr>
              <a:t>condición. En </a:t>
            </a:r>
            <a:r>
              <a:rPr lang="es-ES" sz="1800" dirty="0">
                <a:latin typeface="+mj-lt"/>
              </a:rPr>
              <a:t>Panamá, esta etapa dura seis meses o más, y durante ese tiempo las personas corren el riesgo de ser deportadas, lo que es una clara violación de la norma de no devolución</a:t>
            </a:r>
            <a:r>
              <a:rPr lang="es-ES" sz="1800" dirty="0" smtClean="0">
                <a:latin typeface="+mj-lt"/>
              </a:rPr>
              <a:t>.</a:t>
            </a:r>
          </a:p>
          <a:p>
            <a:pPr marL="0" indent="0" algn="just">
              <a:buFont typeface="Brush Script MT" pitchFamily="66" charset="0"/>
              <a:buNone/>
              <a:defRPr/>
            </a:pPr>
            <a:r>
              <a:rPr lang="es-ES" sz="1600" dirty="0"/>
              <a:t/>
            </a:r>
            <a:br>
              <a:rPr lang="es-ES" sz="1600" dirty="0"/>
            </a:br>
            <a:endParaRPr lang="es-EC" sz="16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Marcador de contenido 2"/>
          <p:cNvSpPr>
            <a:spLocks noGrp="1"/>
          </p:cNvSpPr>
          <p:nvPr>
            <p:ph idx="1"/>
          </p:nvPr>
        </p:nvSpPr>
        <p:spPr>
          <a:xfrm>
            <a:off x="827088" y="620713"/>
            <a:ext cx="7397750" cy="5553075"/>
          </a:xfrm>
        </p:spPr>
        <p:txBody>
          <a:bodyPr/>
          <a:lstStyle/>
          <a:p>
            <a:pPr algn="just"/>
            <a:r>
              <a:rPr lang="es-ES" sz="1800" u="sng" dirty="0" smtClean="0">
                <a:latin typeface="+mj-lt"/>
              </a:rPr>
              <a:t>b) Plazo para solicitar refugio</a:t>
            </a:r>
          </a:p>
          <a:p>
            <a:pPr algn="just"/>
            <a:r>
              <a:rPr lang="es-ES" sz="1800" dirty="0" smtClean="0">
                <a:latin typeface="+mj-lt"/>
              </a:rPr>
              <a:t>Actualmente, en Brasil, Costa Rica, Venezuela, Panamá, Nicaragua, Argentina, Guatemala, Uruguay y Honduras no se imponen límites para presentar solicitudes de asilo. Sin embargo, continúa siendo un reto en varios países: República Dominicana (15 días), México (30 días), Ecuador (90 días), Belice (14 días) y El Salvador (5 días).</a:t>
            </a:r>
          </a:p>
          <a:p>
            <a:pPr algn="just"/>
            <a:r>
              <a:rPr lang="es-ES" sz="1800" dirty="0" smtClean="0">
                <a:latin typeface="+mj-lt"/>
              </a:rPr>
              <a:t>Debido a la situación vulnerable de esta población, suele suceder que una persona no puede presentar su solicitud dentro de estos plazos tan cortos.</a:t>
            </a:r>
          </a:p>
          <a:p>
            <a:pPr algn="just"/>
            <a:endParaRPr lang="es-ES" sz="1800" dirty="0" smtClean="0">
              <a:latin typeface="+mj-lt"/>
            </a:endParaRPr>
          </a:p>
          <a:p>
            <a:pPr algn="just"/>
            <a:r>
              <a:rPr lang="es-ES" sz="1800" dirty="0" smtClean="0">
                <a:latin typeface="+mj-lt"/>
              </a:rPr>
              <a:t>Ejemplos: Muchas veces la gente que llega a México no sabe que tiene el derecho a solicitar asilo, y cuando se entera de ese derecho, generalmente ya han pasado los 30 días hábiles y no tiene acceso al procedimiento. En México se detenga a la mayoría de las personas que solicitan asilo, privándolas de su libertad durante el procedimiento, por lo cual se demoran para formular su solicitud hasta que la detención termina, en cuyo caso el plazo de 30 días con frecuencia ya expiró, o son deportadas y pueden volver a ingresar a México, situación que las afectará si vuelven a solicitar asilo.</a:t>
            </a:r>
            <a:endParaRPr lang="es-EC" sz="1800" dirty="0" smtClean="0">
              <a:latin typeface="+mj-l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Marcador de contenido 2"/>
          <p:cNvSpPr>
            <a:spLocks noGrp="1"/>
          </p:cNvSpPr>
          <p:nvPr>
            <p:ph idx="1"/>
          </p:nvPr>
        </p:nvSpPr>
        <p:spPr>
          <a:xfrm>
            <a:off x="900113" y="836613"/>
            <a:ext cx="7324725" cy="4886325"/>
          </a:xfrm>
        </p:spPr>
        <p:txBody>
          <a:bodyPr/>
          <a:lstStyle/>
          <a:p>
            <a:r>
              <a:rPr lang="es-ES" sz="1900" u="sng" dirty="0" smtClean="0">
                <a:latin typeface="+mj-lt"/>
              </a:rPr>
              <a:t>c) Acceso a asesoría y representación legal para presentar la solicitud</a:t>
            </a:r>
            <a:r>
              <a:rPr lang="es-ES" sz="1900" dirty="0" smtClean="0">
                <a:latin typeface="+mj-lt"/>
              </a:rPr>
              <a:t/>
            </a:r>
            <a:br>
              <a:rPr lang="es-ES" sz="1900" dirty="0" smtClean="0">
                <a:latin typeface="+mj-lt"/>
              </a:rPr>
            </a:br>
            <a:r>
              <a:rPr lang="es-ES" sz="1900" dirty="0" smtClean="0">
                <a:latin typeface="+mj-lt"/>
              </a:rPr>
              <a:t/>
            </a:r>
            <a:br>
              <a:rPr lang="es-ES" sz="1900" dirty="0" smtClean="0">
                <a:latin typeface="+mj-lt"/>
              </a:rPr>
            </a:br>
            <a:r>
              <a:rPr lang="es-ES" sz="1900" dirty="0" smtClean="0">
                <a:latin typeface="+mj-lt"/>
              </a:rPr>
              <a:t>En la mayoría de los países, son las organizaciones de la sociedad civil quienes apoyan con asesoría y representación legal gratuita.</a:t>
            </a:r>
            <a:br>
              <a:rPr lang="es-ES" sz="1900" dirty="0" smtClean="0">
                <a:latin typeface="+mj-lt"/>
              </a:rPr>
            </a:br>
            <a:r>
              <a:rPr lang="es-ES" sz="1900" dirty="0" smtClean="0">
                <a:latin typeface="+mj-lt"/>
              </a:rPr>
              <a:t/>
            </a:r>
            <a:br>
              <a:rPr lang="es-ES" sz="1900" dirty="0" smtClean="0">
                <a:latin typeface="+mj-lt"/>
              </a:rPr>
            </a:br>
            <a:r>
              <a:rPr lang="es-ES" sz="1900" dirty="0" smtClean="0">
                <a:latin typeface="+mj-lt"/>
              </a:rPr>
              <a:t>Durante el procedimiento de determinación de la condición de persona refugiada, si no existen restricciones de parte de los Estados, las organizaciones orientan y acompañan durante el proceso de asilo, y sobre todo brindan asistencia legal en el proceso de impugnación, siendo este un pilar fundamental del debido proceso. </a:t>
            </a:r>
            <a:br>
              <a:rPr lang="es-ES" sz="1900" dirty="0" smtClean="0">
                <a:latin typeface="+mj-lt"/>
              </a:rPr>
            </a:br>
            <a:r>
              <a:rPr lang="es-ES" sz="1900" dirty="0" smtClean="0">
                <a:latin typeface="+mj-lt"/>
              </a:rPr>
              <a:t/>
            </a:r>
            <a:br>
              <a:rPr lang="es-ES" sz="1900" dirty="0" smtClean="0">
                <a:latin typeface="+mj-lt"/>
              </a:rPr>
            </a:br>
            <a:r>
              <a:rPr lang="es-ES" sz="1900" dirty="0" smtClean="0">
                <a:latin typeface="+mj-lt"/>
              </a:rPr>
              <a:t>El trabajo de organizaciones de la sociedad civil es la única opción para recibir asesoramiento legal durante el trámite administrativo de solicitar asilo en Costa Rica, México, Panamá, Ecuador, Brasil, El Salvador, Nicaragua, Belice, Guatemala, Honduras, República Dominicana y Venezuela, de los países analizados</a:t>
            </a:r>
            <a:endParaRPr lang="es-EC" sz="1900" dirty="0" smtClean="0">
              <a:latin typeface="+mj-l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16013" y="765175"/>
            <a:ext cx="6911975" cy="5043488"/>
          </a:xfrm>
        </p:spPr>
        <p:txBody>
          <a:bodyPr/>
          <a:lstStyle/>
          <a:p>
            <a:pPr algn="just">
              <a:defRPr/>
            </a:pPr>
            <a:r>
              <a:rPr lang="es-ES" sz="2100" u="sng" dirty="0">
                <a:latin typeface="+mj-lt"/>
              </a:rPr>
              <a:t>d) Garantía de una entrevista en condiciones adecuadas</a:t>
            </a:r>
            <a:r>
              <a:rPr lang="es-ES" sz="2100" dirty="0">
                <a:latin typeface="+mj-lt"/>
              </a:rPr>
              <a:t/>
            </a:r>
            <a:br>
              <a:rPr lang="es-ES" sz="2100" dirty="0">
                <a:latin typeface="+mj-lt"/>
              </a:rPr>
            </a:br>
            <a:r>
              <a:rPr lang="es-ES" sz="2100" dirty="0">
                <a:latin typeface="+mj-lt"/>
              </a:rPr>
              <a:t/>
            </a:r>
            <a:br>
              <a:rPr lang="es-ES" sz="2100" dirty="0">
                <a:latin typeface="+mj-lt"/>
              </a:rPr>
            </a:br>
            <a:r>
              <a:rPr lang="es-ES" sz="2100" dirty="0">
                <a:latin typeface="+mj-lt"/>
              </a:rPr>
              <a:t>Otra dificultad para el debido proceso ocurre durante las entrevistas. Rara vez se cuenta con un/a traductor/a acreditado/a en el idioma materno de la persona solicitante para facilitar la entrevista, o no se les da atención adecuada o acompañamiento a las personas con discapacidades, o necesidad de atención psicológica (niños, niñas y adolescentes, sobrevivientes de violencia sexual y tortura, y personas que presentan signos de enfermedades </a:t>
            </a:r>
            <a:r>
              <a:rPr lang="es-ES" sz="2100" dirty="0" smtClean="0">
                <a:latin typeface="+mj-lt"/>
              </a:rPr>
              <a:t>mentales)</a:t>
            </a:r>
            <a:endParaRPr lang="es-ES" sz="2100" dirty="0">
              <a:latin typeface="+mj-lt"/>
            </a:endParaRPr>
          </a:p>
          <a:p>
            <a:pPr algn="just">
              <a:defRPr/>
            </a:pPr>
            <a:r>
              <a:rPr lang="es-ES" sz="2100" dirty="0" smtClean="0">
                <a:latin typeface="+mj-lt"/>
              </a:rPr>
              <a:t>En </a:t>
            </a:r>
            <a:r>
              <a:rPr lang="es-ES" sz="2100" dirty="0">
                <a:latin typeface="+mj-lt"/>
              </a:rPr>
              <a:t>la mayoría de países, aún deben desarrollarse y/o implementarse o reforzarse protocolos de atención diferenciada a grupos prioritarios</a:t>
            </a:r>
            <a:r>
              <a:rPr lang="es-ES" sz="2100" dirty="0" smtClean="0">
                <a:latin typeface="+mj-lt"/>
              </a:rPr>
              <a:t>.</a:t>
            </a:r>
          </a:p>
          <a:p>
            <a:pPr marL="0" indent="0" algn="just">
              <a:buFont typeface="Brush Script MT" pitchFamily="66" charset="0"/>
              <a:buNone/>
              <a:defRPr/>
            </a:pPr>
            <a:r>
              <a:rPr lang="es-ES" dirty="0"/>
              <a:t/>
            </a:r>
            <a:br>
              <a:rPr lang="es-ES" dirty="0"/>
            </a:br>
            <a:r>
              <a:rPr lang="es-ES" dirty="0"/>
              <a:t/>
            </a:r>
            <a:br>
              <a:rPr lang="es-ES" dirty="0"/>
            </a:br>
            <a:endParaRPr lang="es-EC"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a:xfrm>
            <a:off x="900113" y="692150"/>
            <a:ext cx="7416800" cy="5184775"/>
          </a:xfrm>
        </p:spPr>
        <p:txBody>
          <a:bodyPr rtlCol="0">
            <a:noAutofit/>
          </a:bodyPr>
          <a:lstStyle/>
          <a:p>
            <a:pPr marL="0" indent="0" algn="ctr">
              <a:buFont typeface="Brush Script MT" pitchFamily="66" charset="0"/>
              <a:buNone/>
              <a:defRPr/>
            </a:pPr>
            <a:r>
              <a:rPr lang="es-ES" sz="2000" b="1" dirty="0" smtClean="0">
                <a:latin typeface="+mj-lt"/>
              </a:rPr>
              <a:t>Marco normativo para </a:t>
            </a:r>
            <a:r>
              <a:rPr lang="es-ES_tradnl" sz="2000" b="1" dirty="0" smtClean="0">
                <a:latin typeface="+mj-lt"/>
              </a:rPr>
              <a:t>protección internacional de las personas refugiadas </a:t>
            </a:r>
            <a:r>
              <a:rPr lang="es-ES" sz="2000" b="1" dirty="0" smtClean="0">
                <a:latin typeface="+mj-lt"/>
              </a:rPr>
              <a:t>y solicitantes de asilo.</a:t>
            </a:r>
          </a:p>
          <a:p>
            <a:pPr marL="0" indent="0" algn="ctr">
              <a:buFont typeface="Brush Script MT" pitchFamily="66" charset="0"/>
              <a:buNone/>
              <a:defRPr/>
            </a:pPr>
            <a:endParaRPr lang="es-ES" sz="2000" b="1" dirty="0" smtClean="0">
              <a:latin typeface="+mj-lt"/>
            </a:endParaRPr>
          </a:p>
          <a:p>
            <a:pPr algn="just">
              <a:defRPr/>
            </a:pPr>
            <a:r>
              <a:rPr lang="es-ES" sz="1800" dirty="0" smtClean="0">
                <a:latin typeface="+mj-lt"/>
              </a:rPr>
              <a:t>Convención de 1951 sobre el Estatuto de los Refugiados</a:t>
            </a:r>
            <a:r>
              <a:rPr lang="es-ES" sz="1800" b="1" dirty="0">
                <a:latin typeface="+mj-lt"/>
              </a:rPr>
              <a:t> </a:t>
            </a:r>
            <a:r>
              <a:rPr lang="es-ES" sz="1800" dirty="0" smtClean="0">
                <a:latin typeface="+mj-lt"/>
              </a:rPr>
              <a:t>y el Protocolo de 1967 sobre el Estatuto de los Refugiados</a:t>
            </a:r>
          </a:p>
          <a:p>
            <a:pPr algn="just">
              <a:buFont typeface="Brush Script MT" pitchFamily="66" charset="0"/>
              <a:buNone/>
              <a:defRPr/>
            </a:pPr>
            <a:endParaRPr lang="es-ES" sz="1800" dirty="0" smtClean="0">
              <a:latin typeface="+mj-lt"/>
            </a:endParaRPr>
          </a:p>
          <a:p>
            <a:pPr algn="just">
              <a:defRPr/>
            </a:pPr>
            <a:r>
              <a:rPr lang="es-ES" sz="1800" dirty="0" smtClean="0">
                <a:latin typeface="+mj-lt"/>
              </a:rPr>
              <a:t> El derecho humano a solicitar refugio está consagrado en:</a:t>
            </a:r>
          </a:p>
          <a:p>
            <a:pPr algn="just">
              <a:buNone/>
              <a:defRPr/>
            </a:pPr>
            <a:r>
              <a:rPr lang="es-ES" sz="1800" dirty="0" smtClean="0">
                <a:latin typeface="+mj-lt"/>
              </a:rPr>
              <a:t>	-la Declaración Universal de Derechos Humanos,</a:t>
            </a:r>
          </a:p>
          <a:p>
            <a:pPr algn="just">
              <a:buNone/>
              <a:defRPr/>
            </a:pPr>
            <a:r>
              <a:rPr lang="es-ES" sz="1800" dirty="0" smtClean="0">
                <a:latin typeface="+mj-lt"/>
              </a:rPr>
              <a:t>	-la Declaración Americana de Derechos y Deberes del Hombre,</a:t>
            </a:r>
          </a:p>
          <a:p>
            <a:pPr algn="just">
              <a:buNone/>
              <a:defRPr/>
            </a:pPr>
            <a:r>
              <a:rPr lang="es-ES" sz="1800" dirty="0" smtClean="0">
                <a:latin typeface="+mj-lt"/>
              </a:rPr>
              <a:t>	-la Convención Americana sobre Derechos Humanos </a:t>
            </a:r>
          </a:p>
          <a:p>
            <a:pPr algn="just">
              <a:buNone/>
              <a:defRPr/>
            </a:pPr>
            <a:r>
              <a:rPr lang="es-ES" sz="1800" dirty="0" smtClean="0">
                <a:latin typeface="+mj-lt"/>
              </a:rPr>
              <a:t>	-el Pacto Internacional de Derechos Civiles y Políticos,</a:t>
            </a:r>
          </a:p>
          <a:p>
            <a:pPr algn="just">
              <a:buNone/>
              <a:defRPr/>
            </a:pPr>
            <a:r>
              <a:rPr lang="es-ES" sz="1800" dirty="0" smtClean="0">
                <a:latin typeface="+mj-lt"/>
              </a:rPr>
              <a:t>	-instrumentos internacionales de los cuales la mayoría de Estados de la región son parte, lo anterior con lo previsto en las Constituciones.</a:t>
            </a:r>
          </a:p>
          <a:p>
            <a:pPr algn="just">
              <a:defRPr/>
            </a:pPr>
            <a:endParaRPr lang="es-ES" sz="1800" dirty="0" smtClean="0">
              <a:latin typeface="+mj-lt"/>
            </a:endParaRPr>
          </a:p>
          <a:p>
            <a:pPr>
              <a:defRPr/>
            </a:pPr>
            <a:endParaRPr lang="es-EC" sz="1800" dirty="0" smtClean="0"/>
          </a:p>
          <a:p>
            <a:pPr>
              <a:defRPr/>
            </a:pPr>
            <a:endParaRPr lang="es-ES" sz="1400" dirty="0" smtClean="0"/>
          </a:p>
          <a:p>
            <a:pPr marL="274320" indent="-274320" eaLnBrk="1" fontAlgn="auto" hangingPunct="1">
              <a:spcAft>
                <a:spcPts val="0"/>
              </a:spcAft>
              <a:buFont typeface="Arial" panose="020B0604020202020204" pitchFamily="34" charset="0"/>
              <a:buChar char="•"/>
              <a:defRPr/>
            </a:pPr>
            <a:endParaRPr lang="en-US" altLang="en-US" sz="1400" dirty="0">
              <a:solidFill>
                <a:schemeClr val="accent6">
                  <a:lumMod val="10000"/>
                </a:schemeClr>
              </a:solidFill>
              <a:latin typeface="+mj-lt"/>
            </a:endParaRPr>
          </a:p>
        </p:txBody>
      </p:sp>
      <p:pic>
        <p:nvPicPr>
          <p:cNvPr id="2" name="1 Imagen"/>
          <p:cNvPicPr>
            <a:picLocks noChangeAspect="1"/>
          </p:cNvPicPr>
          <p:nvPr/>
        </p:nvPicPr>
        <p:blipFill>
          <a:blip r:embed="rId3" cstate="print"/>
          <a:srcRect/>
          <a:stretch>
            <a:fillRect/>
          </a:stretch>
        </p:blipFill>
        <p:spPr bwMode="auto">
          <a:xfrm>
            <a:off x="6875463" y="5084763"/>
            <a:ext cx="1154112"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Marcador de contenido 2"/>
          <p:cNvSpPr>
            <a:spLocks noGrp="1"/>
          </p:cNvSpPr>
          <p:nvPr>
            <p:ph idx="1"/>
          </p:nvPr>
        </p:nvSpPr>
        <p:spPr>
          <a:xfrm>
            <a:off x="900113" y="836613"/>
            <a:ext cx="7324725" cy="4886325"/>
          </a:xfrm>
        </p:spPr>
        <p:txBody>
          <a:bodyPr/>
          <a:lstStyle/>
          <a:p>
            <a:pPr algn="just"/>
            <a:r>
              <a:rPr lang="es-ES" sz="2300" u="sng" dirty="0" smtClean="0">
                <a:latin typeface="+mj-lt"/>
              </a:rPr>
              <a:t>e) Derecho a un recurso de revisión o apelación en plazos razonables y efectos suspensivos de la decisión</a:t>
            </a:r>
          </a:p>
          <a:p>
            <a:pPr algn="just"/>
            <a:endParaRPr lang="es-ES" sz="2300" dirty="0" smtClean="0">
              <a:latin typeface="+mj-lt"/>
            </a:endParaRPr>
          </a:p>
          <a:p>
            <a:pPr algn="just"/>
            <a:r>
              <a:rPr lang="es-ES" sz="2300" dirty="0" smtClean="0">
                <a:latin typeface="+mj-lt"/>
              </a:rPr>
              <a:t>En Argentina, Brasil, Ecuador, Panamá y El Salvador, no siempre se dan las razones por las cuales una solicitud es rechazada, lo que dificulta la interposición de recursos de impugnación y va en contra del derecho a un recurso justo, efectivo e imparcial.</a:t>
            </a:r>
          </a:p>
          <a:p>
            <a:pPr algn="just"/>
            <a:endParaRPr lang="es-ES" sz="2300" dirty="0" smtClean="0">
              <a:latin typeface="+mj-lt"/>
            </a:endParaRPr>
          </a:p>
          <a:p>
            <a:pPr algn="just"/>
            <a:r>
              <a:rPr lang="es-ES" sz="2300" dirty="0" smtClean="0">
                <a:latin typeface="+mj-lt"/>
              </a:rPr>
              <a:t>Existen países como México, donde ejercer el derecho al recurso no solamente es complejo por las limitaciones que establecen las autoridades para proporcionar a la persona la asistencia legal, sino que el uso de este derecho es penalizado.</a:t>
            </a:r>
            <a:endParaRPr lang="es-EC" sz="2300" dirty="0" smtClean="0">
              <a:latin typeface="+mj-l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Marcador de contenido 2"/>
          <p:cNvSpPr>
            <a:spLocks noGrp="1"/>
          </p:cNvSpPr>
          <p:nvPr>
            <p:ph idx="1"/>
          </p:nvPr>
        </p:nvSpPr>
        <p:spPr>
          <a:xfrm>
            <a:off x="827088" y="765175"/>
            <a:ext cx="7397750" cy="4957763"/>
          </a:xfrm>
        </p:spPr>
        <p:txBody>
          <a:bodyPr/>
          <a:lstStyle/>
          <a:p>
            <a:pPr algn="just"/>
            <a:r>
              <a:rPr lang="es-ES" sz="2200" u="sng" dirty="0" smtClean="0">
                <a:latin typeface="+mj-lt"/>
              </a:rPr>
              <a:t>f) Plazo para recibir respuestas</a:t>
            </a:r>
          </a:p>
          <a:p>
            <a:pPr algn="just"/>
            <a:endParaRPr lang="es-ES" sz="2200" dirty="0" smtClean="0">
              <a:latin typeface="+mj-lt"/>
            </a:endParaRPr>
          </a:p>
          <a:p>
            <a:pPr algn="just"/>
            <a:r>
              <a:rPr lang="es-ES" sz="2200" dirty="0" smtClean="0">
                <a:latin typeface="+mj-lt"/>
              </a:rPr>
              <a:t>La demora en recibir una respuesta a las solicitudes de asilo representa otra barrera encontrada en varios países.</a:t>
            </a:r>
          </a:p>
          <a:p>
            <a:pPr algn="just"/>
            <a:endParaRPr lang="es-ES" sz="2200" dirty="0" smtClean="0">
              <a:latin typeface="+mj-lt"/>
            </a:endParaRPr>
          </a:p>
          <a:p>
            <a:pPr algn="just"/>
            <a:r>
              <a:rPr lang="es-ES" sz="2200" dirty="0" smtClean="0">
                <a:latin typeface="+mj-lt"/>
              </a:rPr>
              <a:t>El no recibir una respuesta en un plazo determinado pone a las personas solicitantes en un limbo legal mientras sus casos estén pendientes de resolución, lo que impide que se sientan protegidas y seguras respecto a su estatus migratorio y continúen con su proyecto de vida</a:t>
            </a:r>
          </a:p>
          <a:p>
            <a:pPr algn="just"/>
            <a:endParaRPr lang="es-ES" sz="2200" dirty="0" smtClean="0">
              <a:latin typeface="+mj-lt"/>
            </a:endParaRPr>
          </a:p>
          <a:p>
            <a:pPr algn="just"/>
            <a:r>
              <a:rPr lang="es-ES" sz="2200" dirty="0" smtClean="0">
                <a:latin typeface="+mj-lt"/>
              </a:rPr>
              <a:t>Las personas solicitantes de asilo, en muchos países bajo este estatus no tienen garantizados sus derechos económicos, sociales y culturales, sin mencionar muchos de sus derechos civiles y políticos.</a:t>
            </a:r>
            <a:endParaRPr lang="es-EC" sz="2200" dirty="0" smtClean="0">
              <a:latin typeface="+mj-l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Título"/>
          <p:cNvSpPr>
            <a:spLocks noGrp="1"/>
          </p:cNvSpPr>
          <p:nvPr>
            <p:ph type="title"/>
          </p:nvPr>
        </p:nvSpPr>
        <p:spPr>
          <a:xfrm>
            <a:off x="1095375" y="620713"/>
            <a:ext cx="6964363" cy="504825"/>
          </a:xfrm>
        </p:spPr>
        <p:txBody>
          <a:bodyPr/>
          <a:lstStyle/>
          <a:p>
            <a:r>
              <a:rPr lang="en-US" sz="2400" dirty="0" err="1" smtClean="0"/>
              <a:t>Acciones</a:t>
            </a:r>
            <a:r>
              <a:rPr lang="en-US" sz="2400" dirty="0" smtClean="0"/>
              <a:t> </a:t>
            </a:r>
            <a:r>
              <a:rPr lang="en-US" sz="2400" dirty="0" err="1" smtClean="0"/>
              <a:t>judiciales</a:t>
            </a:r>
            <a:r>
              <a:rPr lang="en-US" sz="2400" dirty="0" smtClean="0"/>
              <a:t> </a:t>
            </a:r>
            <a:endParaRPr lang="es-ES" sz="2400" dirty="0" smtClean="0"/>
          </a:p>
        </p:txBody>
      </p:sp>
      <p:sp>
        <p:nvSpPr>
          <p:cNvPr id="3" name="2 Marcador de contenido"/>
          <p:cNvSpPr>
            <a:spLocks noGrp="1"/>
          </p:cNvSpPr>
          <p:nvPr>
            <p:ph idx="1"/>
          </p:nvPr>
        </p:nvSpPr>
        <p:spPr>
          <a:xfrm>
            <a:off x="827088" y="1125538"/>
            <a:ext cx="7489825" cy="4824412"/>
          </a:xfrm>
        </p:spPr>
        <p:txBody>
          <a:bodyPr/>
          <a:lstStyle/>
          <a:p>
            <a:pPr algn="just">
              <a:defRPr/>
            </a:pPr>
            <a:r>
              <a:rPr lang="es-ES_tradnl" sz="2000" dirty="0" smtClean="0">
                <a:latin typeface="+mj-lt"/>
              </a:rPr>
              <a:t> </a:t>
            </a:r>
            <a:r>
              <a:rPr lang="es-ES_tradnl" sz="1900" dirty="0" smtClean="0">
                <a:latin typeface="+mj-lt"/>
              </a:rPr>
              <a:t>El Procedimiento para la determinación de la condición de refugiado es principalmente de naturaleza administrativa.</a:t>
            </a:r>
          </a:p>
          <a:p>
            <a:pPr algn="just">
              <a:defRPr/>
            </a:pPr>
            <a:endParaRPr lang="es-ES_tradnl" sz="1900" dirty="0" smtClean="0">
              <a:latin typeface="+mj-lt"/>
            </a:endParaRPr>
          </a:p>
          <a:p>
            <a:pPr algn="just">
              <a:defRPr/>
            </a:pPr>
            <a:r>
              <a:rPr lang="es-ES_tradnl" sz="1900" dirty="0" smtClean="0">
                <a:latin typeface="+mj-lt"/>
              </a:rPr>
              <a:t>Sin embargo, el litigio de procesos que involucren personas refugiadas, solicitantes de asilo frente a autoridades judiciales puede verificarse en la presentación de recursos ante jueces de lo contencioso administrativo o en acciones o</a:t>
            </a:r>
            <a:r>
              <a:rPr lang="es-ES_tradnl" sz="1900" b="1" dirty="0" smtClean="0">
                <a:latin typeface="+mj-lt"/>
              </a:rPr>
              <a:t> </a:t>
            </a:r>
            <a:r>
              <a:rPr lang="es-ES_tradnl" sz="1900" dirty="0" smtClean="0">
                <a:latin typeface="+mj-lt"/>
              </a:rPr>
              <a:t>recursos de carácter judicial, por ejemplo de amparo o de </a:t>
            </a:r>
            <a:r>
              <a:rPr lang="es-ES_tradnl" sz="1900" i="1" dirty="0" smtClean="0">
                <a:latin typeface="+mj-lt"/>
              </a:rPr>
              <a:t>habeas corpus. </a:t>
            </a:r>
          </a:p>
          <a:p>
            <a:pPr algn="just">
              <a:defRPr/>
            </a:pPr>
            <a:endParaRPr lang="es-ES_tradnl" sz="1900" i="1" dirty="0" smtClean="0">
              <a:latin typeface="+mj-lt"/>
            </a:endParaRPr>
          </a:p>
          <a:p>
            <a:pPr algn="just">
              <a:defRPr/>
            </a:pPr>
            <a:r>
              <a:rPr lang="es-ES_tradnl" sz="1900" dirty="0" smtClean="0">
                <a:latin typeface="+mj-lt"/>
              </a:rPr>
              <a:t>Por lo tanto, en el marco del derecho a las garantías del debido proceso y a la tutela judicial efectiva, los Estados deben garantizar que estos remedios sean rápidos, adecuados y efectivos para reivindicar violaciones de los derechos reconocidos en los artículos 22.7 y 22.8 de la Convención Americana, en la Constitución y en la ley de cada Estado, y, en su caso, para reconducir los procedimientos administrativos, lo cual corresponderá ser evaluado en cada caso.</a:t>
            </a:r>
            <a:endParaRPr lang="es-ES" sz="1900" dirty="0">
              <a:latin typeface="+mj-l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Título"/>
          <p:cNvSpPr>
            <a:spLocks noGrp="1"/>
          </p:cNvSpPr>
          <p:nvPr>
            <p:ph type="title"/>
          </p:nvPr>
        </p:nvSpPr>
        <p:spPr>
          <a:xfrm>
            <a:off x="1095375" y="765175"/>
            <a:ext cx="6964363" cy="503238"/>
          </a:xfrm>
        </p:spPr>
        <p:txBody>
          <a:bodyPr/>
          <a:lstStyle/>
          <a:p>
            <a:r>
              <a:rPr lang="es-ES" sz="2400" dirty="0" smtClean="0"/>
              <a:t>Nudos Críticos en la practica judicial</a:t>
            </a:r>
            <a:br>
              <a:rPr lang="es-ES" sz="2400" dirty="0" smtClean="0"/>
            </a:br>
            <a:endParaRPr lang="es-ES" sz="2400" dirty="0" smtClean="0"/>
          </a:p>
        </p:txBody>
      </p:sp>
      <p:sp>
        <p:nvSpPr>
          <p:cNvPr id="46083" name="2 Marcador de contenido"/>
          <p:cNvSpPr>
            <a:spLocks noGrp="1"/>
          </p:cNvSpPr>
          <p:nvPr>
            <p:ph idx="1"/>
          </p:nvPr>
        </p:nvSpPr>
        <p:spPr>
          <a:xfrm>
            <a:off x="827088" y="1052513"/>
            <a:ext cx="7416800" cy="4670425"/>
          </a:xfrm>
        </p:spPr>
        <p:txBody>
          <a:bodyPr/>
          <a:lstStyle/>
          <a:p>
            <a:pPr algn="just"/>
            <a:r>
              <a:rPr lang="es-ES" sz="1800" dirty="0" smtClean="0">
                <a:latin typeface="+mj-lt"/>
              </a:rPr>
              <a:t>Aplicación normativa infra constitucional por sobre Constitución e instrumentos internacionales.</a:t>
            </a:r>
          </a:p>
          <a:p>
            <a:pPr algn="just"/>
            <a:endParaRPr lang="es-ES" sz="1800" dirty="0" smtClean="0">
              <a:latin typeface="+mj-lt"/>
            </a:endParaRPr>
          </a:p>
          <a:p>
            <a:pPr algn="just"/>
            <a:r>
              <a:rPr lang="es-ES" sz="1800" dirty="0" smtClean="0">
                <a:latin typeface="+mj-lt"/>
              </a:rPr>
              <a:t>La aplicación del principio de legalidad por sobre el principio de constitucionalidad y convencionalidad.</a:t>
            </a:r>
          </a:p>
          <a:p>
            <a:pPr algn="just">
              <a:buNone/>
            </a:pPr>
            <a:endParaRPr lang="es-ES" sz="1800" dirty="0" smtClean="0">
              <a:latin typeface="+mj-lt"/>
            </a:endParaRPr>
          </a:p>
          <a:p>
            <a:pPr algn="just"/>
            <a:r>
              <a:rPr lang="es-ES" sz="1800" dirty="0" smtClean="0">
                <a:latin typeface="+mj-lt"/>
              </a:rPr>
              <a:t>Consideración de que al ser este procedimiento uno de índole administrativo, las acciones jurisdiccionales como el amparo no proceden al tratarse de actos administrativos y de mera legalidad.</a:t>
            </a:r>
          </a:p>
          <a:p>
            <a:pPr algn="just"/>
            <a:endParaRPr lang="es-ES" sz="1800" dirty="0" smtClean="0">
              <a:latin typeface="+mj-lt"/>
            </a:endParaRPr>
          </a:p>
          <a:p>
            <a:pPr algn="just"/>
            <a:r>
              <a:rPr lang="es-ES" sz="1800" dirty="0" smtClean="0">
                <a:latin typeface="+mj-lt"/>
              </a:rPr>
              <a:t>La demora injustificada en la resolución de recursos frente a autoridades judiciales.</a:t>
            </a:r>
          </a:p>
          <a:p>
            <a:pPr algn="just"/>
            <a:endParaRPr lang="es-ES" sz="1800" dirty="0" smtClean="0">
              <a:latin typeface="+mj-lt"/>
            </a:endParaRPr>
          </a:p>
          <a:p>
            <a:pPr algn="just"/>
            <a:r>
              <a:rPr lang="es-ES" sz="1800" dirty="0" smtClean="0">
                <a:latin typeface="+mj-lt"/>
              </a:rPr>
              <a:t>Procesos de deportación sin tener en cuenta la solicitud para la determinación de la condición de refugio. </a:t>
            </a:r>
          </a:p>
          <a:p>
            <a:pPr algn="just"/>
            <a:endParaRPr lang="es-ES" dirty="0" smtClean="0"/>
          </a:p>
          <a:p>
            <a:pPr algn="just"/>
            <a:endParaRPr lang="es-ES" dirty="0" smtClean="0"/>
          </a:p>
          <a:p>
            <a:endParaRPr lang="es-ES" dirty="0"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Título"/>
          <p:cNvSpPr>
            <a:spLocks noGrp="1"/>
          </p:cNvSpPr>
          <p:nvPr>
            <p:ph type="title"/>
          </p:nvPr>
        </p:nvSpPr>
        <p:spPr>
          <a:xfrm>
            <a:off x="1095375" y="817563"/>
            <a:ext cx="6964363" cy="1387475"/>
          </a:xfrm>
        </p:spPr>
        <p:txBody>
          <a:bodyPr/>
          <a:lstStyle/>
          <a:p>
            <a:r>
              <a:rPr lang="es-ES" sz="2800" dirty="0" smtClean="0"/>
              <a:t>Buena práctica estatal de Ecuador </a:t>
            </a:r>
            <a:br>
              <a:rPr lang="es-ES" sz="2800" dirty="0" smtClean="0"/>
            </a:br>
            <a:r>
              <a:rPr lang="es-ES" sz="2800" dirty="0" smtClean="0"/>
              <a:t>Sentencia Corte Constitucional ecuatoriana</a:t>
            </a:r>
            <a:r>
              <a:rPr lang="es-ES" dirty="0" smtClean="0"/>
              <a:t/>
            </a:r>
            <a:br>
              <a:rPr lang="es-ES" dirty="0" smtClean="0"/>
            </a:br>
            <a:endParaRPr lang="es-ES" dirty="0" smtClean="0"/>
          </a:p>
        </p:txBody>
      </p:sp>
      <p:sp>
        <p:nvSpPr>
          <p:cNvPr id="47107" name="2 Marcador de contenido"/>
          <p:cNvSpPr>
            <a:spLocks noGrp="1"/>
          </p:cNvSpPr>
          <p:nvPr>
            <p:ph idx="1"/>
          </p:nvPr>
        </p:nvSpPr>
        <p:spPr/>
        <p:txBody>
          <a:bodyPr/>
          <a:lstStyle/>
          <a:p>
            <a:pPr algn="just"/>
            <a:r>
              <a:rPr lang="es-ES" dirty="0" smtClean="0">
                <a:latin typeface="+mj-lt"/>
              </a:rPr>
              <a:t>Acción de inconstitucional del Reglamento que regula la aplicación del derecho al refugio en Ecuador.</a:t>
            </a:r>
          </a:p>
          <a:p>
            <a:pPr algn="just"/>
            <a:endParaRPr lang="es-ES" dirty="0" smtClean="0">
              <a:latin typeface="+mj-lt"/>
            </a:endParaRPr>
          </a:p>
          <a:p>
            <a:pPr algn="just"/>
            <a:r>
              <a:rPr lang="es-ES" dirty="0" smtClean="0">
                <a:latin typeface="+mj-lt"/>
              </a:rPr>
              <a:t>Acción extraordinaria de protección en contra de sentencias de primera y segunda instancia en materia de garantías mínimas dentro del procedimiento de determinación de la condición de refugio.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03648" y="692697"/>
            <a:ext cx="6964363" cy="936104"/>
          </a:xfrm>
        </p:spPr>
        <p:txBody>
          <a:bodyPr/>
          <a:lstStyle/>
          <a:p>
            <a:r>
              <a:rPr lang="es-ES" sz="2800" dirty="0" smtClean="0"/>
              <a:t>Sentencia Corte Constitucional- Acción extraordinaria</a:t>
            </a:r>
            <a:endParaRPr lang="es-ES" sz="2800" dirty="0"/>
          </a:p>
        </p:txBody>
      </p:sp>
      <p:sp>
        <p:nvSpPr>
          <p:cNvPr id="3" name="2 Marcador de contenido"/>
          <p:cNvSpPr>
            <a:spLocks noGrp="1"/>
          </p:cNvSpPr>
          <p:nvPr>
            <p:ph idx="1"/>
          </p:nvPr>
        </p:nvSpPr>
        <p:spPr>
          <a:xfrm>
            <a:off x="971600" y="1700808"/>
            <a:ext cx="7200799" cy="4392487"/>
          </a:xfrm>
        </p:spPr>
        <p:txBody>
          <a:bodyPr/>
          <a:lstStyle/>
          <a:p>
            <a:pPr marL="457200" indent="-457200" algn="just">
              <a:buFont typeface="+mj-lt"/>
              <a:buAutoNum type="arabicPeriod"/>
            </a:pPr>
            <a:r>
              <a:rPr lang="es-ES" sz="2200" dirty="0" smtClean="0">
                <a:latin typeface="+mj-lt"/>
              </a:rPr>
              <a:t>Hechos del caso</a:t>
            </a:r>
          </a:p>
          <a:p>
            <a:pPr marL="457200" indent="-457200" algn="just">
              <a:buFont typeface="+mj-lt"/>
              <a:buAutoNum type="arabicPeriod"/>
            </a:pPr>
            <a:endParaRPr lang="es-ES" sz="2200" dirty="0" smtClean="0">
              <a:latin typeface="+mj-lt"/>
            </a:endParaRPr>
          </a:p>
          <a:p>
            <a:pPr marL="457200" indent="-457200" algn="just">
              <a:buFont typeface="+mj-lt"/>
              <a:buAutoNum type="arabicPeriod"/>
            </a:pPr>
            <a:r>
              <a:rPr lang="es-ES" sz="2200" dirty="0" smtClean="0">
                <a:latin typeface="+mj-lt"/>
              </a:rPr>
              <a:t>Sentencias en primera y segunda instancia</a:t>
            </a:r>
          </a:p>
          <a:p>
            <a:pPr lvl="1" algn="just">
              <a:buNone/>
            </a:pPr>
            <a:r>
              <a:rPr lang="es-ES" i="1" dirty="0" smtClean="0">
                <a:latin typeface="+mj-lt"/>
              </a:rPr>
              <a:t>	¨El accionante, por medio de esta acción, busca que la solicitud de refugio, sea admitida a revisión, olvidando que al existir un reglamento sobre el cual debe enmarcar su trámite , no cumplió con el plazo establecido. El suscrito, no podrías, apartarse del principio de legalidad al existir normas…¨</a:t>
            </a:r>
          </a:p>
          <a:p>
            <a:pPr lvl="1" algn="just"/>
            <a:endParaRPr lang="es-ES" i="1" dirty="0" smtClean="0">
              <a:latin typeface="+mj-lt"/>
            </a:endParaRPr>
          </a:p>
          <a:p>
            <a:pPr marL="457200" indent="-457200" algn="just">
              <a:buFont typeface="+mj-lt"/>
              <a:buAutoNum type="arabicPeriod" startAt="3"/>
            </a:pPr>
            <a:r>
              <a:rPr lang="es-ES" sz="2200" dirty="0" smtClean="0">
                <a:latin typeface="+mj-lt"/>
                <a:ea typeface="Times New Roman"/>
              </a:rPr>
              <a:t>Sentencia Corte Constitucional - Acción extraordinaria de protección</a:t>
            </a:r>
            <a:endParaRPr lang="es-ES" sz="2200" dirty="0">
              <a:latin typeface="+mj-lt"/>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971601" y="764704"/>
            <a:ext cx="7128792" cy="4958235"/>
          </a:xfrm>
        </p:spPr>
        <p:txBody>
          <a:bodyPr/>
          <a:lstStyle/>
          <a:p>
            <a:pPr lvl="0" algn="just"/>
            <a:r>
              <a:rPr lang="es-ES" sz="2000" dirty="0" smtClean="0">
                <a:latin typeface="+mj-lt"/>
              </a:rPr>
              <a:t>El caso debía ser examinado de manera individualizada,</a:t>
            </a:r>
            <a:r>
              <a:rPr lang="es-ES" sz="2000" i="1" dirty="0" smtClean="0">
                <a:latin typeface="+mj-lt"/>
              </a:rPr>
              <a:t> ¨(...) su </a:t>
            </a:r>
            <a:r>
              <a:rPr lang="es-ES" sz="2000" b="1" i="1" dirty="0" smtClean="0">
                <a:latin typeface="+mj-lt"/>
              </a:rPr>
              <a:t>caso debía ser sometido a un examen acorde con los principios y normas constitucionales y de índole internacional que protegen los derechos a la vida y a la integridad física¨.</a:t>
            </a:r>
            <a:r>
              <a:rPr lang="es-ES" sz="2000" i="1" dirty="0" smtClean="0">
                <a:latin typeface="+mj-lt"/>
              </a:rPr>
              <a:t> </a:t>
            </a:r>
          </a:p>
          <a:p>
            <a:pPr lvl="0" algn="just"/>
            <a:endParaRPr lang="es-ES" sz="2000" dirty="0" smtClean="0">
              <a:latin typeface="+mj-lt"/>
            </a:endParaRPr>
          </a:p>
          <a:p>
            <a:pPr lvl="0" algn="just"/>
            <a:r>
              <a:rPr lang="es-ES" sz="2000" dirty="0" smtClean="0">
                <a:latin typeface="+mj-lt"/>
              </a:rPr>
              <a:t> ¨</a:t>
            </a:r>
            <a:r>
              <a:rPr lang="es-ES" sz="2000" i="1" dirty="0" smtClean="0">
                <a:latin typeface="+mj-lt"/>
              </a:rPr>
              <a:t>La aquiescencia demostrada por los </a:t>
            </a:r>
            <a:r>
              <a:rPr lang="es-ES" sz="2000" b="1" i="1" dirty="0" smtClean="0">
                <a:latin typeface="+mj-lt"/>
              </a:rPr>
              <a:t>jueces de jurisdicción ordinaria </a:t>
            </a:r>
            <a:r>
              <a:rPr lang="es-ES" sz="2000" i="1" dirty="0" smtClean="0">
                <a:latin typeface="+mj-lt"/>
              </a:rPr>
              <a:t>a través de sus sentencias en la acción de protección, al otorgar preeminencia a la norma-regla que establecía el plazo para la interposición de la solicitud por sobre el derecho constitucional al refugio en su contenido y alcance, a la postre determinó que estas </a:t>
            </a:r>
            <a:r>
              <a:rPr lang="es-ES" sz="2000" b="1" i="1" dirty="0" smtClean="0">
                <a:latin typeface="+mj-lt"/>
              </a:rPr>
              <a:t>decisiones judiciales adolezcan de falta de idoneidad y razonabilidad de manera que permitan llegar a un fin constitucionalmente justo, esto es, garantizar la tutela judicial efectiva</a:t>
            </a:r>
            <a:r>
              <a:rPr lang="es-ES" sz="2000" i="1" dirty="0" smtClean="0">
                <a:latin typeface="+mj-lt"/>
              </a:rPr>
              <a:t> de los derechos del señor Alberto García Martínez, insistiendo en que </a:t>
            </a:r>
            <a:r>
              <a:rPr lang="es-ES" sz="2000" b="1" i="1" dirty="0" smtClean="0">
                <a:latin typeface="+mj-lt"/>
              </a:rPr>
              <a:t>las formalidades legales están orientadas a desarrollar los derechos y de ninguna manera a limitarlos o vulnerarlos</a:t>
            </a:r>
            <a:r>
              <a:rPr lang="es-ES" sz="2000" i="1" dirty="0" smtClean="0">
                <a:latin typeface="+mj-lt"/>
              </a:rPr>
              <a:t>¨.</a:t>
            </a:r>
            <a:endParaRPr lang="es-ES" sz="2000" dirty="0" smtClean="0">
              <a:latin typeface="+mj-lt"/>
            </a:endParaRPr>
          </a:p>
          <a:p>
            <a:pPr algn="just"/>
            <a:endParaRPr lang="es-ES" sz="1800" dirty="0" smtClean="0">
              <a:latin typeface="+mj-lt"/>
            </a:endParaRPr>
          </a:p>
          <a:p>
            <a:endParaRPr lang="es-E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99592" y="836712"/>
            <a:ext cx="7200801" cy="4886227"/>
          </a:xfrm>
        </p:spPr>
        <p:txBody>
          <a:bodyPr/>
          <a:lstStyle/>
          <a:p>
            <a:pPr lvl="0" algn="just"/>
            <a:r>
              <a:rPr lang="es-ES" sz="2000" b="1" i="1" dirty="0" smtClean="0">
                <a:latin typeface="+mj-lt"/>
              </a:rPr>
              <a:t>Obligación de las autoridades administrativas y judiciales de convertirse en eficaces custodios del derecho constitucional al refugio</a:t>
            </a:r>
            <a:r>
              <a:rPr lang="es-ES" sz="2000" i="1" dirty="0" smtClean="0">
                <a:latin typeface="+mj-lt"/>
              </a:rPr>
              <a:t>:</a:t>
            </a:r>
            <a:r>
              <a:rPr lang="es-ES" sz="2000" dirty="0" smtClean="0">
                <a:latin typeface="+mj-lt"/>
              </a:rPr>
              <a:t> </a:t>
            </a:r>
            <a:r>
              <a:rPr lang="es-ES" sz="2000" i="1" dirty="0" smtClean="0">
                <a:latin typeface="+mj-lt"/>
              </a:rPr>
              <a:t>SU COMETIDO DE MATERIALIZAR CON EFECTIVIDAD EL DERECHO CONSTITUCIONAL DE REFUGIO DE ALBERTO, EVITANDO RECURRIR A LAS FORMALDADES LEGALES QUE RESTRINGEN SU CONTENIDO ESENCIAL.</a:t>
            </a:r>
            <a:endParaRPr lang="es-ES" sz="2000" dirty="0" smtClean="0">
              <a:latin typeface="+mj-lt"/>
            </a:endParaRPr>
          </a:p>
          <a:p>
            <a:pPr algn="just"/>
            <a:endParaRPr lang="es-ES" sz="2000" dirty="0" smtClean="0">
              <a:latin typeface="+mj-lt"/>
            </a:endParaRPr>
          </a:p>
          <a:p>
            <a:pPr algn="just"/>
            <a:endParaRPr lang="es-ES" sz="2000" dirty="0" smtClean="0">
              <a:latin typeface="+mj-lt"/>
            </a:endParaRPr>
          </a:p>
          <a:p>
            <a:pPr algn="just"/>
            <a:r>
              <a:rPr lang="es-ES" sz="2000" dirty="0" smtClean="0">
                <a:latin typeface="+mj-lt"/>
              </a:rPr>
              <a:t> </a:t>
            </a:r>
            <a:r>
              <a:rPr lang="es-ES" sz="2000" i="1" dirty="0" smtClean="0">
                <a:latin typeface="+mj-lt"/>
              </a:rPr>
              <a:t>Constitución, Convención 51, Convención Contra la Tortura: </a:t>
            </a:r>
            <a:endParaRPr lang="es-ES" sz="2000" dirty="0" smtClean="0">
              <a:latin typeface="+mj-lt"/>
            </a:endParaRPr>
          </a:p>
          <a:p>
            <a:pPr algn="just">
              <a:buNone/>
            </a:pPr>
            <a:r>
              <a:rPr lang="es-ES" sz="2000" i="1" dirty="0" smtClean="0">
                <a:latin typeface="+mj-lt"/>
              </a:rPr>
              <a:t>	Acorde a los postulados normativos enunciados anteriormente  evidente que el derecho al refugio y no devolución goza de la garantía de protección, y por lo tanto de ser resguardado por los organismo del Estado y por parte de la comunidad internacional, en conformidad con sus especiales demandas de salvaguardia, además de ser una exigencia de </a:t>
            </a:r>
            <a:r>
              <a:rPr lang="es-ES" sz="2000" i="1" dirty="0" err="1" smtClean="0">
                <a:latin typeface="+mj-lt"/>
              </a:rPr>
              <a:t>jus</a:t>
            </a:r>
            <a:r>
              <a:rPr lang="es-ES" sz="2000" i="1" dirty="0" smtClean="0">
                <a:latin typeface="+mj-lt"/>
              </a:rPr>
              <a:t> </a:t>
            </a:r>
            <a:r>
              <a:rPr lang="es-ES" sz="2000" i="1" dirty="0" err="1" smtClean="0">
                <a:latin typeface="+mj-lt"/>
              </a:rPr>
              <a:t>cogens</a:t>
            </a:r>
            <a:r>
              <a:rPr lang="es-ES" sz="2000" i="1" dirty="0" smtClean="0">
                <a:latin typeface="+mj-lt"/>
              </a:rPr>
              <a:t>.</a:t>
            </a:r>
            <a:r>
              <a:rPr lang="es-ES" sz="2000" dirty="0" smtClean="0">
                <a:latin typeface="+mj-lt"/>
              </a:rPr>
              <a:t> </a:t>
            </a:r>
          </a:p>
          <a:p>
            <a:endParaRPr lang="es-ES" sz="1800" dirty="0" smtClean="0">
              <a:latin typeface="+mj-lt"/>
            </a:endParaRPr>
          </a:p>
          <a:p>
            <a:endParaRPr lang="es-E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63675" y="1196753"/>
            <a:ext cx="6196013" cy="4526186"/>
          </a:xfrm>
        </p:spPr>
        <p:txBody>
          <a:bodyPr/>
          <a:lstStyle/>
          <a:p>
            <a:pPr lvl="0" algn="just"/>
            <a:r>
              <a:rPr lang="es-ES" i="1" dirty="0" smtClean="0">
                <a:latin typeface="+mj-lt"/>
              </a:rPr>
              <a:t>El deber de garantizar la protección del derecho al refugio y no devolución obliga a los Estados a garantizar que las personas disfruten de </a:t>
            </a:r>
            <a:r>
              <a:rPr lang="es-ES" b="1" i="1" dirty="0" smtClean="0">
                <a:latin typeface="+mj-lt"/>
              </a:rPr>
              <a:t>un contenido mínimo esencial de los derechos protegidos -en el presente caso, a acceder y recibir un tratamiento adecuado y eficaz a la solicitud de refugio </a:t>
            </a:r>
            <a:r>
              <a:rPr lang="es-ES" i="1" dirty="0" smtClean="0">
                <a:latin typeface="+mj-lt"/>
              </a:rPr>
              <a:t>del recurrente Alberto García Martínez caso contrario el enunciado derecho no tendría razón de ser.</a:t>
            </a:r>
            <a:endParaRPr lang="es-ES" dirty="0" smtClean="0">
              <a:latin typeface="+mj-lt"/>
            </a:endParaRPr>
          </a:p>
          <a:p>
            <a:endParaRPr lang="es-E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42988" y="692697"/>
            <a:ext cx="7129462" cy="5400600"/>
          </a:xfrm>
        </p:spPr>
        <p:txBody>
          <a:bodyPr/>
          <a:lstStyle/>
          <a:p>
            <a:pPr algn="ctr">
              <a:buNone/>
              <a:defRPr/>
            </a:pPr>
            <a:r>
              <a:rPr lang="es-EC" b="1" dirty="0" smtClean="0"/>
              <a:t>CONCLUSIÓN</a:t>
            </a:r>
          </a:p>
          <a:p>
            <a:pPr algn="just">
              <a:defRPr/>
            </a:pPr>
            <a:r>
              <a:rPr lang="es-EC" sz="1800" dirty="0" smtClean="0">
                <a:latin typeface="+mj-lt"/>
              </a:rPr>
              <a:t>Los países de la región deben respetar un conjunto de garantías mínima tales como:</a:t>
            </a:r>
          </a:p>
          <a:p>
            <a:pPr algn="just">
              <a:buFont typeface="Wingdings" pitchFamily="2" charset="2"/>
              <a:buChar char="v"/>
              <a:defRPr/>
            </a:pPr>
            <a:r>
              <a:rPr lang="es-EC" sz="1800" dirty="0" smtClean="0">
                <a:latin typeface="+mj-lt"/>
              </a:rPr>
              <a:t>el derecho en sí a solicitar asilo, </a:t>
            </a:r>
          </a:p>
          <a:p>
            <a:pPr algn="just">
              <a:buFont typeface="Wingdings" pitchFamily="2" charset="2"/>
              <a:buChar char="v"/>
              <a:defRPr/>
            </a:pPr>
            <a:r>
              <a:rPr lang="es-EC" sz="1800" dirty="0" smtClean="0">
                <a:latin typeface="+mj-lt"/>
              </a:rPr>
              <a:t>derecho a permanecer en territorio hasta que se resuelva su situación, a no ser devuelto a un país donde su vida o su integridad corra peligro</a:t>
            </a:r>
          </a:p>
          <a:p>
            <a:pPr algn="just">
              <a:buFont typeface="Wingdings" pitchFamily="2" charset="2"/>
              <a:buChar char="v"/>
              <a:defRPr/>
            </a:pPr>
            <a:r>
              <a:rPr lang="es-EC" sz="1800" dirty="0" smtClean="0">
                <a:latin typeface="+mj-lt"/>
              </a:rPr>
              <a:t>a un procedimiento justo y efectivo, </a:t>
            </a:r>
          </a:p>
          <a:p>
            <a:pPr algn="just">
              <a:buFont typeface="Wingdings" pitchFamily="2" charset="2"/>
              <a:buChar char="v"/>
              <a:defRPr/>
            </a:pPr>
            <a:r>
              <a:rPr lang="es-EC" sz="1800" dirty="0" smtClean="0">
                <a:latin typeface="+mj-lt"/>
              </a:rPr>
              <a:t>y a resoluciones motivadas de autoridades competentes después de un examen individualizado, entre otros.  </a:t>
            </a:r>
          </a:p>
          <a:p>
            <a:pPr algn="just">
              <a:buFont typeface="Wingdings" pitchFamily="2" charset="2"/>
              <a:buChar char="v"/>
              <a:defRPr/>
            </a:pPr>
            <a:endParaRPr lang="es-ES" sz="1800" dirty="0" smtClean="0">
              <a:latin typeface="+mj-lt"/>
            </a:endParaRPr>
          </a:p>
        </p:txBody>
      </p:sp>
      <p:graphicFrame>
        <p:nvGraphicFramePr>
          <p:cNvPr id="4" name="Marcador de contenido 4"/>
          <p:cNvGraphicFramePr>
            <a:graphicFrameLocks/>
          </p:cNvGraphicFramePr>
          <p:nvPr/>
        </p:nvGraphicFramePr>
        <p:xfrm>
          <a:off x="1403648" y="3789040"/>
          <a:ext cx="6552728" cy="2232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Título"/>
          <p:cNvSpPr>
            <a:spLocks noGrp="1"/>
          </p:cNvSpPr>
          <p:nvPr>
            <p:ph type="title"/>
          </p:nvPr>
        </p:nvSpPr>
        <p:spPr>
          <a:xfrm>
            <a:off x="1042988" y="620713"/>
            <a:ext cx="6964362" cy="720725"/>
          </a:xfrm>
        </p:spPr>
        <p:txBody>
          <a:bodyPr/>
          <a:lstStyle/>
          <a:p>
            <a:r>
              <a:rPr lang="es-ES" altLang="es-EC" sz="2000" b="1" smtClean="0"/>
              <a:t>Derecho a buscar y recibir asilo: interrelación del Derecho Internacional de Refugio y de Derechos Humanos</a:t>
            </a:r>
          </a:p>
        </p:txBody>
      </p:sp>
      <p:sp>
        <p:nvSpPr>
          <p:cNvPr id="32771" name="2 Marcador de contenido"/>
          <p:cNvSpPr>
            <a:spLocks noGrp="1"/>
          </p:cNvSpPr>
          <p:nvPr>
            <p:ph idx="1"/>
          </p:nvPr>
        </p:nvSpPr>
        <p:spPr>
          <a:xfrm>
            <a:off x="827088" y="1557338"/>
            <a:ext cx="7561262" cy="4616450"/>
          </a:xfrm>
        </p:spPr>
        <p:txBody>
          <a:bodyPr/>
          <a:lstStyle/>
          <a:p>
            <a:pPr algn="just">
              <a:defRPr/>
            </a:pPr>
            <a:r>
              <a:rPr lang="es-ES" altLang="es-EC" sz="1800" b="1" dirty="0" smtClean="0">
                <a:latin typeface="+mj-lt"/>
              </a:rPr>
              <a:t>Toda persona tiene el derecho de buscar y recibir asilo en territorio extranjero</a:t>
            </a:r>
            <a:r>
              <a:rPr lang="es-ES" altLang="es-EC" sz="1800" dirty="0" smtClean="0">
                <a:latin typeface="+mj-lt"/>
              </a:rPr>
              <a:t> […] de acuerdo con la legislación de cada Estado y los convenios internacionales.(22.7 de la Convención Americana de Derechos Humanos y XXVII de la Declaración Americana de los Derechos y Deberes del Hombre).</a:t>
            </a:r>
          </a:p>
          <a:p>
            <a:pPr algn="just">
              <a:defRPr/>
            </a:pPr>
            <a:endParaRPr lang="es-ES" altLang="es-EC" sz="1800" dirty="0" smtClean="0">
              <a:latin typeface="+mj-lt"/>
            </a:endParaRPr>
          </a:p>
          <a:p>
            <a:pPr algn="just">
              <a:defRPr/>
            </a:pPr>
            <a:r>
              <a:rPr lang="es-ES" altLang="es-EC" sz="1800" dirty="0" smtClean="0">
                <a:latin typeface="+mj-lt"/>
              </a:rPr>
              <a:t> El Sistema Interamericano de Derechos Humanos ha precisado que el derecho a buscar y recibir asilo debía conformarse al derecho internacional, con énfasis en el derecho internacional de refugiados, incluso sobre disposiciones contradictorias que puedan existir entre el derecho interno de los Estados parte de la Convención o de la normativa internacional. Estados Miembros podrían excluir amplios grupos de refugiados a través de su legislación interna sin cumplir con sus obligaciones consagradas en el artículo XXVII [de la Declaración Americana de Derechos Humanos] y el derecho internacional de refugiados”.</a:t>
            </a:r>
            <a:r>
              <a:rPr lang="es-ES" altLang="es-EC" sz="1800" i="1" dirty="0" smtClean="0">
                <a:latin typeface="+mj-lt"/>
              </a:rPr>
              <a:t> (</a:t>
            </a:r>
            <a:r>
              <a:rPr lang="es-ES" altLang="es-EC" sz="1800" dirty="0" smtClean="0">
                <a:latin typeface="+mj-lt"/>
              </a:rPr>
              <a:t>CIDH. Informe No. 24/11. Caso. 12.586. Fondo. </a:t>
            </a:r>
            <a:r>
              <a:rPr lang="es-ES" altLang="es-EC" sz="1800" i="1" dirty="0" smtClean="0">
                <a:latin typeface="+mj-lt"/>
              </a:rPr>
              <a:t>John </a:t>
            </a:r>
            <a:r>
              <a:rPr lang="es-ES" altLang="es-EC" sz="1800" i="1" dirty="0" err="1" smtClean="0">
                <a:latin typeface="+mj-lt"/>
              </a:rPr>
              <a:t>Doe</a:t>
            </a:r>
            <a:r>
              <a:rPr lang="es-ES" altLang="es-EC" sz="1800" i="1" dirty="0" smtClean="0">
                <a:latin typeface="+mj-lt"/>
              </a:rPr>
              <a:t> et al. </a:t>
            </a:r>
            <a:r>
              <a:rPr lang="pt-BR" altLang="es-EC" sz="1800" dirty="0" smtClean="0">
                <a:latin typeface="+mj-lt"/>
              </a:rPr>
              <a:t>Canadá. 23 de </a:t>
            </a:r>
            <a:r>
              <a:rPr lang="pt-BR" altLang="es-EC" sz="1800" dirty="0" err="1" smtClean="0">
                <a:latin typeface="+mj-lt"/>
              </a:rPr>
              <a:t>marzo</a:t>
            </a:r>
            <a:r>
              <a:rPr lang="pt-BR" altLang="es-EC" sz="1800" dirty="0" smtClean="0">
                <a:latin typeface="+mj-lt"/>
              </a:rPr>
              <a:t> de 2011. </a:t>
            </a:r>
            <a:r>
              <a:rPr lang="pt-BR" altLang="es-EC" sz="1800" dirty="0" err="1" smtClean="0">
                <a:latin typeface="+mj-lt"/>
              </a:rPr>
              <a:t>Párr</a:t>
            </a:r>
            <a:r>
              <a:rPr lang="pt-BR" altLang="es-EC" sz="1800" dirty="0" smtClean="0">
                <a:latin typeface="+mj-lt"/>
              </a:rPr>
              <a:t>. 92</a:t>
            </a:r>
            <a:endParaRPr lang="es-ES" altLang="es-EC" sz="1800" dirty="0" smtClean="0">
              <a:latin typeface="+mj-lt"/>
            </a:endParaRPr>
          </a:p>
          <a:p>
            <a:pPr>
              <a:defRPr/>
            </a:pPr>
            <a:endParaRPr lang="es-ES" altLang="es-EC" sz="1400"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10 Diagrama"/>
          <p:cNvGraphicFramePr/>
          <p:nvPr/>
        </p:nvGraphicFramePr>
        <p:xfrm>
          <a:off x="1098423" y="817582"/>
          <a:ext cx="6958443" cy="12024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9155" name="4 Marcador de contenido"/>
          <p:cNvSpPr>
            <a:spLocks noGrp="1"/>
          </p:cNvSpPr>
          <p:nvPr>
            <p:ph idx="1"/>
          </p:nvPr>
        </p:nvSpPr>
        <p:spPr>
          <a:xfrm>
            <a:off x="1463675" y="1484313"/>
            <a:ext cx="6196013" cy="4238625"/>
          </a:xfrm>
        </p:spPr>
        <p:txBody>
          <a:bodyPr/>
          <a:lstStyle/>
          <a:p>
            <a:endParaRPr lang="es-ES" dirty="0" smtClean="0"/>
          </a:p>
          <a:p>
            <a:endParaRPr lang="es-ES" dirty="0" smtClean="0"/>
          </a:p>
          <a:p>
            <a:pPr algn="ctr">
              <a:buFont typeface="Brush Script MT" pitchFamily="66" charset="0"/>
              <a:buNone/>
            </a:pPr>
            <a:r>
              <a:rPr lang="es-ES" sz="3200" dirty="0" smtClean="0">
                <a:solidFill>
                  <a:srgbClr val="990033"/>
                </a:solidFill>
                <a:latin typeface="+mj-lt"/>
              </a:rPr>
              <a:t>Gracias por su atención</a:t>
            </a:r>
          </a:p>
          <a:p>
            <a:pPr algn="ctr">
              <a:buFont typeface="Brush Script MT" pitchFamily="66" charset="0"/>
              <a:buNone/>
            </a:pPr>
            <a:endParaRPr lang="es-ES" dirty="0" smtClean="0">
              <a:solidFill>
                <a:srgbClr val="990033"/>
              </a:solidFill>
            </a:endParaRPr>
          </a:p>
          <a:p>
            <a:pPr algn="ctr">
              <a:buFont typeface="Brush Script MT" pitchFamily="66" charset="0"/>
              <a:buNone/>
            </a:pPr>
            <a:endParaRPr lang="es-ES" dirty="0" smtClean="0">
              <a:solidFill>
                <a:srgbClr val="990033"/>
              </a:solidFill>
            </a:endParaRPr>
          </a:p>
        </p:txBody>
      </p:sp>
      <p:pic>
        <p:nvPicPr>
          <p:cNvPr id="49156" name="1 Imagen"/>
          <p:cNvPicPr>
            <a:picLocks noChangeAspect="1"/>
          </p:cNvPicPr>
          <p:nvPr/>
        </p:nvPicPr>
        <p:blipFill>
          <a:blip r:embed="rId7" cstate="print"/>
          <a:srcRect/>
          <a:stretch>
            <a:fillRect/>
          </a:stretch>
        </p:blipFill>
        <p:spPr bwMode="auto">
          <a:xfrm>
            <a:off x="3276600" y="3213100"/>
            <a:ext cx="2520950" cy="1566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p:cNvSpPr>
            <a:spLocks noGrp="1" noChangeArrowheads="1"/>
          </p:cNvSpPr>
          <p:nvPr>
            <p:ph type="title"/>
          </p:nvPr>
        </p:nvSpPr>
        <p:spPr>
          <a:xfrm>
            <a:off x="1095375" y="692150"/>
            <a:ext cx="6964363" cy="865188"/>
          </a:xfrm>
        </p:spPr>
        <p:txBody>
          <a:bodyPr rtlCol="0">
            <a:normAutofit/>
          </a:bodyPr>
          <a:lstStyle/>
          <a:p>
            <a:pPr eaLnBrk="1" fontAlgn="auto" hangingPunct="1">
              <a:spcAft>
                <a:spcPts val="0"/>
              </a:spcAft>
              <a:defRPr/>
            </a:pPr>
            <a:r>
              <a:rPr lang="de-AT" altLang="en-US" sz="2800" dirty="0" smtClean="0"/>
              <a:t>Quien puede ser refugiado/a</a:t>
            </a:r>
            <a:r>
              <a:rPr lang="de-AT" altLang="en-US" sz="2800" dirty="0" smtClean="0">
                <a:latin typeface="+mn-lt"/>
              </a:rPr>
              <a:t>?</a:t>
            </a:r>
          </a:p>
        </p:txBody>
      </p:sp>
      <p:sp>
        <p:nvSpPr>
          <p:cNvPr id="12291" name="Rectangle 3"/>
          <p:cNvSpPr>
            <a:spLocks noGrp="1" noChangeArrowheads="1"/>
          </p:cNvSpPr>
          <p:nvPr>
            <p:ph idx="1"/>
          </p:nvPr>
        </p:nvSpPr>
        <p:spPr>
          <a:xfrm>
            <a:off x="838200" y="1773238"/>
            <a:ext cx="7262813" cy="4824412"/>
          </a:xfrm>
        </p:spPr>
        <p:txBody>
          <a:bodyPr/>
          <a:lstStyle/>
          <a:p>
            <a:pPr eaLnBrk="1" hangingPunct="1">
              <a:lnSpc>
                <a:spcPct val="80000"/>
              </a:lnSpc>
              <a:spcAft>
                <a:spcPct val="35000"/>
              </a:spcAft>
              <a:buFont typeface="Wingdings" pitchFamily="2" charset="2"/>
              <a:buNone/>
              <a:defRPr/>
            </a:pPr>
            <a:r>
              <a:rPr lang="de-AT" altLang="en-US" sz="2000" b="1" u="sng" dirty="0" smtClean="0">
                <a:latin typeface="+mj-lt"/>
              </a:rPr>
              <a:t>Definición clásica/unviversal</a:t>
            </a:r>
          </a:p>
          <a:p>
            <a:pPr eaLnBrk="1" hangingPunct="1">
              <a:lnSpc>
                <a:spcPct val="80000"/>
              </a:lnSpc>
              <a:spcAft>
                <a:spcPct val="35000"/>
              </a:spcAft>
              <a:defRPr/>
            </a:pPr>
            <a:r>
              <a:rPr lang="de-AT" altLang="en-US" sz="2000" dirty="0" smtClean="0">
                <a:latin typeface="+mj-lt"/>
              </a:rPr>
              <a:t>La Convención sobre el Estatuto de los Refugiados de 1951 y el Protocolo de 1967</a:t>
            </a:r>
          </a:p>
          <a:p>
            <a:pPr eaLnBrk="1" hangingPunct="1">
              <a:lnSpc>
                <a:spcPct val="80000"/>
              </a:lnSpc>
              <a:spcAft>
                <a:spcPct val="35000"/>
              </a:spcAft>
              <a:defRPr/>
            </a:pPr>
            <a:r>
              <a:rPr lang="de-AT" altLang="en-US" sz="2000" dirty="0" smtClean="0">
                <a:latin typeface="+mj-lt"/>
              </a:rPr>
              <a:t>Estatuto del ACNUR</a:t>
            </a:r>
          </a:p>
          <a:p>
            <a:pPr eaLnBrk="1" hangingPunct="1">
              <a:lnSpc>
                <a:spcPct val="80000"/>
              </a:lnSpc>
              <a:spcAft>
                <a:spcPct val="35000"/>
              </a:spcAft>
              <a:buFont typeface="Wingdings" pitchFamily="2" charset="2"/>
              <a:buNone/>
              <a:defRPr/>
            </a:pPr>
            <a:endParaRPr lang="de-AT" altLang="en-US" sz="2000" b="1" u="sng" dirty="0" smtClean="0">
              <a:latin typeface="+mj-lt"/>
            </a:endParaRPr>
          </a:p>
          <a:p>
            <a:pPr eaLnBrk="1" hangingPunct="1">
              <a:lnSpc>
                <a:spcPct val="80000"/>
              </a:lnSpc>
              <a:spcAft>
                <a:spcPct val="35000"/>
              </a:spcAft>
              <a:buFont typeface="Wingdings" pitchFamily="2" charset="2"/>
              <a:buNone/>
              <a:defRPr/>
            </a:pPr>
            <a:r>
              <a:rPr lang="de-AT" altLang="en-US" sz="2000" b="1" u="sng" dirty="0" smtClean="0">
                <a:latin typeface="+mj-lt"/>
              </a:rPr>
              <a:t>Definiciones ampliadas/regionales</a:t>
            </a:r>
          </a:p>
          <a:p>
            <a:pPr eaLnBrk="1" hangingPunct="1">
              <a:lnSpc>
                <a:spcPct val="80000"/>
              </a:lnSpc>
              <a:spcAft>
                <a:spcPct val="35000"/>
              </a:spcAft>
              <a:defRPr/>
            </a:pPr>
            <a:r>
              <a:rPr lang="de-AT" altLang="en-US" sz="2000" dirty="0" smtClean="0">
                <a:latin typeface="+mj-lt"/>
              </a:rPr>
              <a:t>Instrumentos regionales de refugiados</a:t>
            </a:r>
          </a:p>
          <a:p>
            <a:pPr lvl="1" eaLnBrk="1" hangingPunct="1">
              <a:lnSpc>
                <a:spcPct val="80000"/>
              </a:lnSpc>
              <a:spcAft>
                <a:spcPct val="35000"/>
              </a:spcAft>
              <a:defRPr/>
            </a:pPr>
            <a:r>
              <a:rPr lang="de-AT" altLang="en-US" dirty="0" smtClean="0">
                <a:latin typeface="+mj-lt"/>
                <a:cs typeface="Arial" charset="0"/>
              </a:rPr>
              <a:t>La Convención de la OUA por la que se regulan los aspectos específicos de problemas de los refugiados en Africa (1969)</a:t>
            </a:r>
          </a:p>
          <a:p>
            <a:pPr lvl="1" eaLnBrk="1" hangingPunct="1">
              <a:lnSpc>
                <a:spcPct val="80000"/>
              </a:lnSpc>
              <a:spcAft>
                <a:spcPct val="35000"/>
              </a:spcAft>
              <a:defRPr/>
            </a:pPr>
            <a:r>
              <a:rPr lang="de-AT" altLang="en-US" dirty="0" smtClean="0">
                <a:latin typeface="+mj-lt"/>
                <a:cs typeface="Arial" charset="0"/>
              </a:rPr>
              <a:t>Declaración de Cartagena (1984)</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p:cNvSpPr>
            <a:spLocks noGrp="1" noChangeArrowheads="1"/>
          </p:cNvSpPr>
          <p:nvPr>
            <p:ph type="title"/>
          </p:nvPr>
        </p:nvSpPr>
        <p:spPr>
          <a:xfrm>
            <a:off x="762000" y="762000"/>
            <a:ext cx="7481888" cy="938213"/>
          </a:xfrm>
        </p:spPr>
        <p:txBody>
          <a:bodyPr/>
          <a:lstStyle/>
          <a:p>
            <a:pPr eaLnBrk="1" hangingPunct="1"/>
            <a:r>
              <a:rPr lang="de-AT" altLang="en-US" sz="2400" smtClean="0"/>
              <a:t>Definición de refugiado/a de la </a:t>
            </a:r>
            <a:br>
              <a:rPr lang="de-AT" altLang="en-US" sz="2400" smtClean="0"/>
            </a:br>
            <a:r>
              <a:rPr lang="de-AT" altLang="en-US" sz="2400" smtClean="0"/>
              <a:t>Convención de 1951</a:t>
            </a:r>
          </a:p>
        </p:txBody>
      </p:sp>
      <p:sp>
        <p:nvSpPr>
          <p:cNvPr id="14339" name="Rectangle 3"/>
          <p:cNvSpPr>
            <a:spLocks noGrp="1" noChangeArrowheads="1"/>
          </p:cNvSpPr>
          <p:nvPr>
            <p:ph idx="1"/>
          </p:nvPr>
        </p:nvSpPr>
        <p:spPr>
          <a:xfrm>
            <a:off x="827088" y="1773238"/>
            <a:ext cx="7416800" cy="4392612"/>
          </a:xfrm>
        </p:spPr>
        <p:txBody>
          <a:bodyPr/>
          <a:lstStyle/>
          <a:p>
            <a:pPr marL="533400" indent="-533400" eaLnBrk="1" hangingPunct="1">
              <a:lnSpc>
                <a:spcPct val="120000"/>
              </a:lnSpc>
              <a:spcAft>
                <a:spcPct val="20000"/>
              </a:spcAft>
              <a:buSzPct val="115000"/>
              <a:buFontTx/>
              <a:buNone/>
              <a:defRPr/>
            </a:pPr>
            <a:r>
              <a:rPr lang="en-GB" altLang="en-US" sz="2200" dirty="0" err="1" smtClean="0">
                <a:latin typeface="+mj-lt"/>
                <a:ea typeface="ＭＳ Ｐゴシック" pitchFamily="34" charset="-128"/>
              </a:rPr>
              <a:t>Artículo</a:t>
            </a:r>
            <a:r>
              <a:rPr lang="en-GB" altLang="en-US" sz="2200" dirty="0" smtClean="0">
                <a:latin typeface="+mj-lt"/>
                <a:ea typeface="ＭＳ Ｐゴシック" pitchFamily="34" charset="-128"/>
              </a:rPr>
              <a:t> 1.A.2 de la </a:t>
            </a:r>
            <a:r>
              <a:rPr lang="en-GB" altLang="en-US" sz="2200" dirty="0" err="1" smtClean="0">
                <a:latin typeface="+mj-lt"/>
                <a:ea typeface="ＭＳ Ｐゴシック" pitchFamily="34" charset="-128"/>
              </a:rPr>
              <a:t>Convención</a:t>
            </a:r>
            <a:r>
              <a:rPr lang="en-GB" altLang="en-US" sz="2200" dirty="0" smtClean="0">
                <a:latin typeface="+mj-lt"/>
                <a:ea typeface="ＭＳ Ｐゴシック" pitchFamily="34" charset="-128"/>
              </a:rPr>
              <a:t> de 1951</a:t>
            </a:r>
            <a:endParaRPr lang="es-AR" altLang="en-US" sz="2200" b="1" dirty="0" smtClean="0">
              <a:latin typeface="+mj-lt"/>
            </a:endParaRPr>
          </a:p>
          <a:p>
            <a:pPr marL="533400" indent="-533400" eaLnBrk="1" hangingPunct="1">
              <a:spcAft>
                <a:spcPct val="20000"/>
              </a:spcAft>
              <a:buSzPct val="115000"/>
              <a:buFontTx/>
              <a:buNone/>
              <a:defRPr/>
            </a:pPr>
            <a:r>
              <a:rPr lang="es-AR" altLang="en-US" sz="2200" b="1" dirty="0" smtClean="0">
                <a:latin typeface="+mj-lt"/>
              </a:rPr>
              <a:t>“Refugiado/a” </a:t>
            </a:r>
            <a:r>
              <a:rPr lang="es-AR" altLang="en-US" sz="2200" dirty="0" smtClean="0">
                <a:latin typeface="+mj-lt"/>
              </a:rPr>
              <a:t>es </a:t>
            </a:r>
            <a:r>
              <a:rPr lang="es-AR" altLang="en-US" sz="2200" b="1" u="sng" dirty="0" smtClean="0">
                <a:latin typeface="+mj-lt"/>
              </a:rPr>
              <a:t>toda persona </a:t>
            </a:r>
            <a:r>
              <a:rPr lang="es-AR" altLang="en-US" sz="2200" dirty="0" smtClean="0">
                <a:latin typeface="+mj-lt"/>
              </a:rPr>
              <a:t>que:</a:t>
            </a:r>
          </a:p>
          <a:p>
            <a:pPr marL="533400" indent="-533400" eaLnBrk="1" hangingPunct="1">
              <a:spcAft>
                <a:spcPct val="20000"/>
              </a:spcAft>
              <a:buSzPct val="115000"/>
              <a:buFontTx/>
              <a:buAutoNum type="arabicPeriod"/>
              <a:defRPr/>
            </a:pPr>
            <a:r>
              <a:rPr lang="es-AR" altLang="en-US" sz="2200" b="1" dirty="0" smtClean="0">
                <a:latin typeface="+mj-lt"/>
              </a:rPr>
              <a:t>debido a fundados temores </a:t>
            </a:r>
          </a:p>
          <a:p>
            <a:pPr marL="533400" indent="-533400" eaLnBrk="1" hangingPunct="1">
              <a:spcAft>
                <a:spcPct val="20000"/>
              </a:spcAft>
              <a:buSzPct val="115000"/>
              <a:buFontTx/>
              <a:buAutoNum type="arabicPeriod"/>
              <a:defRPr/>
            </a:pPr>
            <a:r>
              <a:rPr lang="es-AR" altLang="en-US" sz="2200" b="1" dirty="0" smtClean="0">
                <a:latin typeface="+mj-lt"/>
              </a:rPr>
              <a:t>de ser perseguida</a:t>
            </a:r>
          </a:p>
          <a:p>
            <a:pPr marL="533400" indent="-533400" eaLnBrk="1" hangingPunct="1">
              <a:spcAft>
                <a:spcPct val="20000"/>
              </a:spcAft>
              <a:buSzPct val="115000"/>
              <a:buFontTx/>
              <a:buAutoNum type="arabicPeriod"/>
              <a:defRPr/>
            </a:pPr>
            <a:r>
              <a:rPr lang="es-AR" altLang="en-US" sz="2200" b="1" dirty="0" smtClean="0">
                <a:latin typeface="+mj-lt"/>
              </a:rPr>
              <a:t>por motivos de raza, religión, nacionalidad, pertenencia a determinado grupo social u opiniones políticas</a:t>
            </a:r>
          </a:p>
          <a:p>
            <a:pPr marL="533400" indent="-533400" eaLnBrk="1" hangingPunct="1">
              <a:spcAft>
                <a:spcPct val="20000"/>
              </a:spcAft>
              <a:buSzPct val="115000"/>
              <a:buFontTx/>
              <a:buAutoNum type="arabicPeriod"/>
              <a:defRPr/>
            </a:pPr>
            <a:r>
              <a:rPr lang="es-AR" altLang="en-US" sz="2200" b="1" dirty="0" smtClean="0">
                <a:latin typeface="+mj-lt"/>
              </a:rPr>
              <a:t>se encuentra fuera del país de su nacionalidad o residencia</a:t>
            </a:r>
          </a:p>
          <a:p>
            <a:pPr marL="533400" indent="-533400" eaLnBrk="1" hangingPunct="1">
              <a:spcAft>
                <a:spcPct val="20000"/>
              </a:spcAft>
              <a:buSzPct val="115000"/>
              <a:buFontTx/>
              <a:buAutoNum type="arabicPeriod"/>
              <a:defRPr/>
            </a:pPr>
            <a:r>
              <a:rPr lang="es-AR" altLang="en-US" sz="2200" b="1" dirty="0" smtClean="0">
                <a:latin typeface="+mj-lt"/>
              </a:rPr>
              <a:t> y no pueda o no quiera , a causa de dichos temores, acogerse a la protección de tal país</a:t>
            </a:r>
          </a:p>
          <a:p>
            <a:pPr marL="533400" indent="-533400" eaLnBrk="1" hangingPunct="1">
              <a:lnSpc>
                <a:spcPct val="120000"/>
              </a:lnSpc>
              <a:spcAft>
                <a:spcPct val="20000"/>
              </a:spcAft>
              <a:buSzPct val="115000"/>
              <a:buFontTx/>
              <a:buNone/>
              <a:defRPr/>
            </a:pPr>
            <a:endParaRPr lang="de-AT" altLang="en-US" sz="2000" b="1"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p:cNvSpPr>
            <a:spLocks noGrp="1" noChangeArrowheads="1"/>
          </p:cNvSpPr>
          <p:nvPr>
            <p:ph type="title"/>
          </p:nvPr>
        </p:nvSpPr>
        <p:spPr>
          <a:xfrm>
            <a:off x="684213" y="549275"/>
            <a:ext cx="8712200" cy="1150938"/>
          </a:xfrm>
        </p:spPr>
        <p:txBody>
          <a:bodyPr/>
          <a:lstStyle/>
          <a:p>
            <a:pPr eaLnBrk="1" hangingPunct="1"/>
            <a:r>
              <a:rPr lang="de-AT" altLang="en-US" sz="2400" smtClean="0"/>
              <a:t>Definición de refugiado/a de la Declaración de </a:t>
            </a:r>
            <a:br>
              <a:rPr lang="de-AT" altLang="en-US" sz="2400" smtClean="0"/>
            </a:br>
            <a:r>
              <a:rPr lang="de-AT" altLang="en-US" sz="2400" smtClean="0"/>
              <a:t>Cartagena de 1984</a:t>
            </a:r>
          </a:p>
        </p:txBody>
      </p:sp>
      <p:sp>
        <p:nvSpPr>
          <p:cNvPr id="16387" name="Rectangle 3"/>
          <p:cNvSpPr>
            <a:spLocks noGrp="1" noChangeArrowheads="1"/>
          </p:cNvSpPr>
          <p:nvPr>
            <p:ph idx="1"/>
          </p:nvPr>
        </p:nvSpPr>
        <p:spPr>
          <a:xfrm>
            <a:off x="838200" y="1773238"/>
            <a:ext cx="7405688" cy="4464050"/>
          </a:xfrm>
        </p:spPr>
        <p:txBody>
          <a:bodyPr/>
          <a:lstStyle/>
          <a:p>
            <a:pPr eaLnBrk="1" hangingPunct="1">
              <a:lnSpc>
                <a:spcPct val="120000"/>
              </a:lnSpc>
              <a:spcAft>
                <a:spcPct val="20000"/>
              </a:spcAft>
              <a:buSzPct val="115000"/>
              <a:buFontTx/>
              <a:buNone/>
              <a:defRPr/>
            </a:pPr>
            <a:r>
              <a:rPr lang="es-AR" altLang="en-US" b="1" dirty="0" smtClean="0"/>
              <a:t>“</a:t>
            </a:r>
            <a:r>
              <a:rPr lang="es-AR" altLang="en-US" sz="2000" b="1" dirty="0" smtClean="0">
                <a:latin typeface="+mj-lt"/>
              </a:rPr>
              <a:t>Refugiado/a” </a:t>
            </a:r>
            <a:r>
              <a:rPr lang="es-AR" altLang="en-US" sz="2000" dirty="0" smtClean="0">
                <a:latin typeface="+mj-lt"/>
              </a:rPr>
              <a:t>es </a:t>
            </a:r>
            <a:r>
              <a:rPr lang="es-AR" altLang="en-US" sz="2000" b="1" u="sng" dirty="0" smtClean="0">
                <a:latin typeface="+mj-lt"/>
              </a:rPr>
              <a:t>toda persona </a:t>
            </a:r>
            <a:r>
              <a:rPr lang="es-AR" altLang="en-US" sz="2000" dirty="0" smtClean="0">
                <a:latin typeface="+mj-lt"/>
              </a:rPr>
              <a:t>que:</a:t>
            </a:r>
          </a:p>
          <a:p>
            <a:pPr eaLnBrk="1" hangingPunct="1">
              <a:lnSpc>
                <a:spcPct val="120000"/>
              </a:lnSpc>
              <a:spcAft>
                <a:spcPct val="20000"/>
              </a:spcAft>
              <a:buSzPct val="115000"/>
              <a:buFontTx/>
              <a:buAutoNum type="arabicPeriod"/>
              <a:defRPr/>
            </a:pPr>
            <a:r>
              <a:rPr lang="es-AR" altLang="en-US" sz="2000" dirty="0" smtClean="0">
                <a:latin typeface="+mj-lt"/>
              </a:rPr>
              <a:t> </a:t>
            </a:r>
            <a:r>
              <a:rPr lang="es-AR" altLang="en-US" sz="2000" b="1" dirty="0" smtClean="0">
                <a:latin typeface="+mj-lt"/>
              </a:rPr>
              <a:t>vea amenazada su vida, seguridad o libertad, </a:t>
            </a:r>
          </a:p>
          <a:p>
            <a:pPr eaLnBrk="1" hangingPunct="1">
              <a:lnSpc>
                <a:spcPct val="120000"/>
              </a:lnSpc>
              <a:spcAft>
                <a:spcPct val="20000"/>
              </a:spcAft>
              <a:buSzPct val="115000"/>
              <a:buFontTx/>
              <a:buAutoNum type="arabicPeriod"/>
              <a:defRPr/>
            </a:pPr>
            <a:r>
              <a:rPr lang="es-AR" altLang="en-US" sz="2000" b="1" dirty="0" smtClean="0">
                <a:latin typeface="+mj-lt"/>
              </a:rPr>
              <a:t>como resultado de:</a:t>
            </a:r>
          </a:p>
          <a:p>
            <a:pPr lvl="1" eaLnBrk="1" hangingPunct="1">
              <a:lnSpc>
                <a:spcPct val="120000"/>
              </a:lnSpc>
              <a:spcAft>
                <a:spcPct val="20000"/>
              </a:spcAft>
              <a:buSzPct val="115000"/>
              <a:buFontTx/>
              <a:buChar char="•"/>
              <a:defRPr/>
            </a:pPr>
            <a:r>
              <a:rPr lang="es-AR" altLang="en-US" sz="2000" b="1" dirty="0" smtClean="0">
                <a:latin typeface="+mj-lt"/>
                <a:cs typeface="Arial" charset="0"/>
              </a:rPr>
              <a:t>violencia generalizada </a:t>
            </a:r>
          </a:p>
          <a:p>
            <a:pPr lvl="1" eaLnBrk="1" hangingPunct="1">
              <a:lnSpc>
                <a:spcPct val="120000"/>
              </a:lnSpc>
              <a:spcAft>
                <a:spcPct val="20000"/>
              </a:spcAft>
              <a:buSzPct val="115000"/>
              <a:buFontTx/>
              <a:buChar char="•"/>
              <a:defRPr/>
            </a:pPr>
            <a:r>
              <a:rPr lang="es-AR" altLang="en-US" sz="2000" b="1" dirty="0" smtClean="0">
                <a:latin typeface="+mj-lt"/>
                <a:cs typeface="Arial" charset="0"/>
              </a:rPr>
              <a:t>ocupación o agresión extranjera</a:t>
            </a:r>
          </a:p>
          <a:p>
            <a:pPr lvl="1" eaLnBrk="1" hangingPunct="1">
              <a:lnSpc>
                <a:spcPct val="120000"/>
              </a:lnSpc>
              <a:spcAft>
                <a:spcPct val="20000"/>
              </a:spcAft>
              <a:buSzPct val="115000"/>
              <a:buFontTx/>
              <a:buChar char="•"/>
              <a:defRPr/>
            </a:pPr>
            <a:r>
              <a:rPr lang="es-AR" altLang="en-US" sz="2000" b="1" dirty="0" smtClean="0">
                <a:latin typeface="+mj-lt"/>
                <a:cs typeface="Arial" charset="0"/>
              </a:rPr>
              <a:t>conflictos internos</a:t>
            </a:r>
          </a:p>
          <a:p>
            <a:pPr lvl="1" eaLnBrk="1" hangingPunct="1">
              <a:lnSpc>
                <a:spcPct val="120000"/>
              </a:lnSpc>
              <a:spcAft>
                <a:spcPct val="20000"/>
              </a:spcAft>
              <a:buSzPct val="115000"/>
              <a:buFontTx/>
              <a:buChar char="•"/>
              <a:defRPr/>
            </a:pPr>
            <a:r>
              <a:rPr lang="es-AR" altLang="en-US" sz="2000" b="1" dirty="0" smtClean="0">
                <a:latin typeface="+mj-lt"/>
                <a:cs typeface="Arial" charset="0"/>
              </a:rPr>
              <a:t>violaciones masivas de los derechos humanos</a:t>
            </a:r>
          </a:p>
          <a:p>
            <a:pPr lvl="1" eaLnBrk="1" hangingPunct="1">
              <a:lnSpc>
                <a:spcPct val="120000"/>
              </a:lnSpc>
              <a:spcAft>
                <a:spcPct val="20000"/>
              </a:spcAft>
              <a:buSzPct val="115000"/>
              <a:buFontTx/>
              <a:buChar char="•"/>
              <a:defRPr/>
            </a:pPr>
            <a:r>
              <a:rPr lang="es-AR" altLang="en-US" sz="2000" b="1" dirty="0" smtClean="0">
                <a:latin typeface="+mj-lt"/>
                <a:cs typeface="Arial" charset="0"/>
              </a:rPr>
              <a:t>otras circunstancias que hayan perturbado gravemente el orden público, en su país de origen o residencia habitual</a:t>
            </a:r>
          </a:p>
          <a:p>
            <a:pPr eaLnBrk="1" hangingPunct="1">
              <a:lnSpc>
                <a:spcPct val="120000"/>
              </a:lnSpc>
              <a:spcAft>
                <a:spcPct val="20000"/>
              </a:spcAft>
              <a:buSzPct val="115000"/>
              <a:buFontTx/>
              <a:buNone/>
              <a:defRPr/>
            </a:pPr>
            <a:endParaRPr lang="de-AT" altLang="en-US" sz="2000" b="1"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2"/>
          <p:cNvSpPr>
            <a:spLocks noGrp="1" noChangeArrowheads="1"/>
          </p:cNvSpPr>
          <p:nvPr>
            <p:ph type="title"/>
          </p:nvPr>
        </p:nvSpPr>
        <p:spPr>
          <a:xfrm>
            <a:off x="1095375" y="548680"/>
            <a:ext cx="6964363" cy="1470620"/>
          </a:xfrm>
        </p:spPr>
        <p:txBody>
          <a:bodyPr rtlCol="0">
            <a:normAutofit/>
          </a:bodyPr>
          <a:lstStyle/>
          <a:p>
            <a:pPr eaLnBrk="1" fontAlgn="auto" hangingPunct="1">
              <a:spcAft>
                <a:spcPts val="0"/>
              </a:spcAft>
              <a:defRPr/>
            </a:pPr>
            <a:r>
              <a:rPr lang="es-AR" altLang="en-US" sz="2200" b="1" dirty="0" smtClean="0"/>
              <a:t>Que derechos concede la Convención de 1951?</a:t>
            </a:r>
            <a:r>
              <a:rPr lang="es-AR" altLang="en-US" sz="2700" b="1" dirty="0" smtClean="0"/>
              <a:t/>
            </a:r>
            <a:br>
              <a:rPr lang="es-AR" altLang="en-US" sz="2700" b="1" dirty="0" smtClean="0"/>
            </a:br>
            <a:r>
              <a:rPr lang="es-ES" altLang="en-US" sz="2000" b="1" i="1" dirty="0" smtClean="0"/>
              <a:t>Non refoulement  </a:t>
            </a:r>
            <a:r>
              <a:rPr lang="es-ES" altLang="en-US" sz="3200" i="1" dirty="0" smtClean="0"/>
              <a:t/>
            </a:r>
            <a:br>
              <a:rPr lang="es-ES" altLang="en-US" sz="3200" i="1" dirty="0" smtClean="0"/>
            </a:br>
            <a:endParaRPr lang="en-US" altLang="en-US" sz="3200" dirty="0" smtClean="0"/>
          </a:p>
        </p:txBody>
      </p:sp>
      <p:sp>
        <p:nvSpPr>
          <p:cNvPr id="10244" name="Rectangle 3"/>
          <p:cNvSpPr>
            <a:spLocks noGrp="1" noChangeArrowheads="1"/>
          </p:cNvSpPr>
          <p:nvPr>
            <p:ph idx="1"/>
          </p:nvPr>
        </p:nvSpPr>
        <p:spPr>
          <a:xfrm>
            <a:off x="827088" y="980729"/>
            <a:ext cx="7489825" cy="5256584"/>
          </a:xfrm>
        </p:spPr>
        <p:txBody>
          <a:bodyPr rtlCol="0">
            <a:normAutofit fontScale="25000" lnSpcReduction="20000"/>
          </a:bodyPr>
          <a:lstStyle/>
          <a:p>
            <a:pPr marL="0" indent="0" eaLnBrk="1" fontAlgn="auto" hangingPunct="1">
              <a:spcAft>
                <a:spcPts val="0"/>
              </a:spcAft>
              <a:buFont typeface="Arial" pitchFamily="34" charset="0"/>
              <a:buNone/>
              <a:defRPr/>
            </a:pPr>
            <a:endParaRPr lang="es-ES" altLang="en-US" sz="7200" i="1" dirty="0" smtClean="0">
              <a:latin typeface="+mj-lt"/>
            </a:endParaRPr>
          </a:p>
          <a:p>
            <a:pPr marL="0" indent="0" eaLnBrk="1" fontAlgn="auto" hangingPunct="1">
              <a:spcAft>
                <a:spcPts val="0"/>
              </a:spcAft>
              <a:buFont typeface="Arial" pitchFamily="34" charset="0"/>
              <a:buNone/>
              <a:defRPr/>
            </a:pPr>
            <a:endParaRPr lang="es-ES" altLang="en-US" sz="7200" dirty="0" smtClean="0">
              <a:latin typeface="+mj-lt"/>
            </a:endParaRPr>
          </a:p>
          <a:p>
            <a:pPr marL="0" indent="0" algn="just" eaLnBrk="1" fontAlgn="auto" hangingPunct="1">
              <a:spcAft>
                <a:spcPts val="0"/>
              </a:spcAft>
              <a:buFont typeface="Arial" pitchFamily="34" charset="0"/>
              <a:buNone/>
              <a:defRPr/>
            </a:pPr>
            <a:r>
              <a:rPr lang="es-ES" altLang="en-US" sz="7200" dirty="0" smtClean="0">
                <a:latin typeface="+mj-lt"/>
              </a:rPr>
              <a:t>El principio de no-devolución </a:t>
            </a:r>
            <a:r>
              <a:rPr lang="es-ES" altLang="en-US" sz="7200" i="1" dirty="0" smtClean="0">
                <a:latin typeface="+mj-lt"/>
              </a:rPr>
              <a:t>IUS COGENS </a:t>
            </a:r>
            <a:r>
              <a:rPr lang="es-ES" altLang="en-US" sz="7200" dirty="0" smtClean="0">
                <a:latin typeface="+mj-lt"/>
              </a:rPr>
              <a:t>consagrado en el Art. 33 </a:t>
            </a:r>
            <a:r>
              <a:rPr lang="en-GB" altLang="en-US" sz="7200" dirty="0">
                <a:latin typeface="+mj-lt"/>
              </a:rPr>
              <a:t>p</a:t>
            </a:r>
            <a:r>
              <a:rPr lang="en-GB" altLang="en-US" sz="7200" dirty="0" smtClean="0">
                <a:latin typeface="+mj-lt"/>
              </a:rPr>
              <a:t>rohibe </a:t>
            </a:r>
            <a:r>
              <a:rPr lang="es-ES" altLang="en-US" sz="7200" dirty="0" smtClean="0">
                <a:latin typeface="+mj-lt"/>
              </a:rPr>
              <a:t>cualquier medida atribuible al Estado de: i) devolución, </a:t>
            </a:r>
            <a:r>
              <a:rPr lang="es-ES" altLang="en-US" sz="7200" dirty="0" err="1" smtClean="0">
                <a:latin typeface="+mj-lt"/>
              </a:rPr>
              <a:t>ii</a:t>
            </a:r>
            <a:r>
              <a:rPr lang="es-ES" altLang="en-US" sz="7200" dirty="0" smtClean="0">
                <a:latin typeface="+mj-lt"/>
              </a:rPr>
              <a:t>) </a:t>
            </a:r>
            <a:r>
              <a:rPr lang="en-GB" altLang="en-US" sz="7200" dirty="0" smtClean="0">
                <a:latin typeface="+mj-lt"/>
              </a:rPr>
              <a:t>expulsion, iii) </a:t>
            </a:r>
            <a:r>
              <a:rPr lang="es-ES" altLang="en-US" sz="7200" dirty="0" smtClean="0">
                <a:latin typeface="+mj-lt"/>
              </a:rPr>
              <a:t>extradición, </a:t>
            </a:r>
            <a:r>
              <a:rPr lang="es-ES" altLang="en-US" sz="7200" dirty="0" err="1" smtClean="0">
                <a:latin typeface="+mj-lt"/>
              </a:rPr>
              <a:t>iv</a:t>
            </a:r>
            <a:r>
              <a:rPr lang="es-ES" altLang="en-US" sz="7200" dirty="0" smtClean="0">
                <a:latin typeface="+mj-lt"/>
              </a:rPr>
              <a:t>) intercepción, v) rechazo en frontera, a</a:t>
            </a:r>
            <a:r>
              <a:rPr lang="en-GB" altLang="en-US" sz="7200" dirty="0" smtClean="0">
                <a:latin typeface="+mj-lt"/>
              </a:rPr>
              <a:t> un solicitante de asilo </a:t>
            </a:r>
            <a:r>
              <a:rPr lang="es-ES" altLang="en-US" sz="7200" dirty="0" smtClean="0">
                <a:latin typeface="+mj-lt"/>
              </a:rPr>
              <a:t>o refugiad@ a las fronteras de territorios donde su vida o libertad pueden verse amenazadas.</a:t>
            </a:r>
          </a:p>
          <a:p>
            <a:pPr marL="0" indent="0" algn="just" eaLnBrk="1" fontAlgn="auto" hangingPunct="1">
              <a:spcAft>
                <a:spcPts val="0"/>
              </a:spcAft>
              <a:buFont typeface="Arial" pitchFamily="34" charset="0"/>
              <a:buNone/>
              <a:defRPr/>
            </a:pPr>
            <a:endParaRPr lang="es-ES" altLang="en-US" sz="7200" dirty="0" smtClean="0">
              <a:latin typeface="+mj-lt"/>
            </a:endParaRPr>
          </a:p>
          <a:p>
            <a:pPr marL="0" indent="0" algn="just" eaLnBrk="1" fontAlgn="auto" hangingPunct="1">
              <a:spcAft>
                <a:spcPts val="0"/>
              </a:spcAft>
              <a:buFont typeface="Arial" pitchFamily="34" charset="0"/>
              <a:buNone/>
              <a:defRPr/>
            </a:pPr>
            <a:r>
              <a:rPr lang="es-ES" altLang="en-US" sz="7200" dirty="0" smtClean="0">
                <a:latin typeface="+mj-lt"/>
              </a:rPr>
              <a:t> </a:t>
            </a:r>
            <a:r>
              <a:rPr lang="es-ES" altLang="es-EC" sz="7200" dirty="0" smtClean="0">
                <a:latin typeface="+mj-lt"/>
              </a:rPr>
              <a:t>“</a:t>
            </a:r>
            <a:r>
              <a:rPr lang="es-ES" altLang="es-EC" sz="7200" i="1" dirty="0" smtClean="0">
                <a:latin typeface="+mj-lt"/>
              </a:rPr>
              <a:t>El debido proceso legal debe ser reconocido en el marco de las garantías mínimas que se deben brindar a todo migrante, independientemente de su estatus migratorio</a:t>
            </a:r>
            <a:r>
              <a:rPr lang="es-ES" altLang="es-EC" sz="7200" dirty="0" smtClean="0">
                <a:latin typeface="+mj-lt"/>
              </a:rPr>
              <a:t>” (Corte IDH).</a:t>
            </a:r>
          </a:p>
          <a:p>
            <a:pPr marL="0" indent="0" algn="just" eaLnBrk="1" fontAlgn="auto" hangingPunct="1">
              <a:spcAft>
                <a:spcPts val="0"/>
              </a:spcAft>
              <a:buFont typeface="Arial" pitchFamily="34" charset="0"/>
              <a:buNone/>
              <a:defRPr/>
            </a:pPr>
            <a:endParaRPr lang="en-US" altLang="es-EC" sz="7200" dirty="0" smtClean="0">
              <a:latin typeface="+mj-lt"/>
            </a:endParaRPr>
          </a:p>
          <a:p>
            <a:pPr marL="0" indent="0" algn="just" eaLnBrk="1" fontAlgn="auto" hangingPunct="1">
              <a:spcAft>
                <a:spcPts val="0"/>
              </a:spcAft>
              <a:buFont typeface="Arial" pitchFamily="34" charset="0"/>
              <a:buNone/>
              <a:defRPr/>
            </a:pPr>
            <a:r>
              <a:rPr lang="en-US" altLang="es-EC" sz="7200" dirty="0" err="1" smtClean="0">
                <a:latin typeface="+mj-lt"/>
              </a:rPr>
              <a:t>Otros</a:t>
            </a:r>
            <a:r>
              <a:rPr lang="en-US" altLang="es-EC" sz="7200" dirty="0" smtClean="0">
                <a:latin typeface="+mj-lt"/>
              </a:rPr>
              <a:t> </a:t>
            </a:r>
            <a:r>
              <a:rPr lang="en-US" altLang="es-EC" sz="7200" dirty="0" err="1" smtClean="0">
                <a:latin typeface="+mj-lt"/>
              </a:rPr>
              <a:t>instrumentos</a:t>
            </a:r>
            <a:r>
              <a:rPr lang="en-US" altLang="es-EC" sz="7200" dirty="0" smtClean="0">
                <a:latin typeface="+mj-lt"/>
              </a:rPr>
              <a:t>:</a:t>
            </a:r>
            <a:endParaRPr lang="es-ES" altLang="es-EC" sz="7200" dirty="0" smtClean="0">
              <a:latin typeface="+mj-lt"/>
            </a:endParaRPr>
          </a:p>
          <a:p>
            <a:pPr marL="0" indent="0" eaLnBrk="1" fontAlgn="auto" hangingPunct="1">
              <a:spcAft>
                <a:spcPts val="0"/>
              </a:spcAft>
              <a:buFont typeface="Arial" pitchFamily="34" charset="0"/>
              <a:buNone/>
              <a:defRPr/>
            </a:pPr>
            <a:endParaRPr lang="es-ES" altLang="en-US" sz="7200" dirty="0" smtClean="0">
              <a:latin typeface="+mj-lt"/>
            </a:endParaRPr>
          </a:p>
          <a:p>
            <a:pPr marL="274320" indent="-274320" eaLnBrk="1" fontAlgn="auto" hangingPunct="1">
              <a:spcAft>
                <a:spcPts val="0"/>
              </a:spcAft>
              <a:buFont typeface="Arial" pitchFamily="34" charset="0"/>
              <a:buChar char="•"/>
              <a:defRPr/>
            </a:pPr>
            <a:r>
              <a:rPr lang="en-GB" altLang="en-US" sz="7200" dirty="0" smtClean="0">
                <a:latin typeface="+mj-lt"/>
              </a:rPr>
              <a:t>Costumbre </a:t>
            </a:r>
            <a:r>
              <a:rPr lang="en-GB" altLang="en-US" sz="7200" dirty="0">
                <a:latin typeface="+mj-lt"/>
              </a:rPr>
              <a:t>internacional</a:t>
            </a:r>
          </a:p>
          <a:p>
            <a:pPr marL="274320" indent="-274320" eaLnBrk="1" fontAlgn="auto" hangingPunct="1">
              <a:spcAft>
                <a:spcPts val="0"/>
              </a:spcAft>
              <a:buFont typeface="Arial" pitchFamily="34" charset="0"/>
              <a:buChar char="•"/>
              <a:defRPr/>
            </a:pPr>
            <a:r>
              <a:rPr lang="en-GB" altLang="en-US" sz="7200" dirty="0" err="1" smtClean="0">
                <a:latin typeface="+mj-lt"/>
              </a:rPr>
              <a:t>Firmantes</a:t>
            </a:r>
            <a:r>
              <a:rPr lang="en-GB" altLang="en-US" sz="7200" dirty="0" smtClean="0">
                <a:latin typeface="+mj-lt"/>
              </a:rPr>
              <a:t> </a:t>
            </a:r>
            <a:r>
              <a:rPr lang="en-GB" altLang="en-US" sz="7200" dirty="0">
                <a:latin typeface="+mj-lt"/>
              </a:rPr>
              <a:t>de la </a:t>
            </a:r>
            <a:r>
              <a:rPr lang="en-GB" altLang="en-US" sz="7200" dirty="0" smtClean="0">
                <a:latin typeface="+mj-lt"/>
              </a:rPr>
              <a:t>Convencion </a:t>
            </a:r>
            <a:r>
              <a:rPr lang="en-GB" altLang="en-US" sz="7200" dirty="0">
                <a:latin typeface="+mj-lt"/>
              </a:rPr>
              <a:t>o del </a:t>
            </a:r>
            <a:r>
              <a:rPr lang="en-GB" altLang="en-US" sz="7200" dirty="0" err="1" smtClean="0">
                <a:latin typeface="+mj-lt"/>
              </a:rPr>
              <a:t>Protocolo</a:t>
            </a:r>
            <a:endParaRPr lang="en-GB" altLang="en-US" sz="7200" dirty="0" smtClean="0">
              <a:latin typeface="+mj-lt"/>
            </a:endParaRPr>
          </a:p>
          <a:p>
            <a:pPr marL="274320" indent="-274320" eaLnBrk="1" fontAlgn="auto" hangingPunct="1">
              <a:spcAft>
                <a:spcPts val="0"/>
              </a:spcAft>
              <a:buFont typeface="Arial" pitchFamily="34" charset="0"/>
              <a:buChar char="•"/>
              <a:defRPr/>
            </a:pPr>
            <a:r>
              <a:rPr lang="en-GB" altLang="en-US" sz="7200" dirty="0" err="1" smtClean="0">
                <a:latin typeface="+mj-lt"/>
              </a:rPr>
              <a:t>Convenci</a:t>
            </a:r>
            <a:r>
              <a:rPr lang="es-ES" altLang="en-US" sz="7200" dirty="0" smtClean="0">
                <a:latin typeface="+mj-lt"/>
              </a:rPr>
              <a:t>ó</a:t>
            </a:r>
            <a:r>
              <a:rPr lang="en-GB" altLang="en-US" sz="7200" dirty="0" smtClean="0">
                <a:latin typeface="+mj-lt"/>
              </a:rPr>
              <a:t>n Americana </a:t>
            </a:r>
            <a:r>
              <a:rPr lang="en-GB" altLang="en-US" sz="7200" dirty="0" err="1" smtClean="0">
                <a:latin typeface="+mj-lt"/>
              </a:rPr>
              <a:t>sobre</a:t>
            </a:r>
            <a:r>
              <a:rPr lang="en-GB" altLang="en-US" sz="7200" dirty="0" smtClean="0">
                <a:latin typeface="+mj-lt"/>
              </a:rPr>
              <a:t> </a:t>
            </a:r>
            <a:r>
              <a:rPr lang="en-GB" altLang="en-US" sz="7200" dirty="0" err="1" smtClean="0">
                <a:latin typeface="+mj-lt"/>
              </a:rPr>
              <a:t>Derechos</a:t>
            </a:r>
            <a:r>
              <a:rPr lang="en-GB" altLang="en-US" sz="7200" dirty="0" smtClean="0">
                <a:latin typeface="+mj-lt"/>
              </a:rPr>
              <a:t> </a:t>
            </a:r>
            <a:r>
              <a:rPr lang="en-GB" altLang="en-US" sz="7200" dirty="0" err="1" smtClean="0">
                <a:latin typeface="+mj-lt"/>
              </a:rPr>
              <a:t>Humanos</a:t>
            </a:r>
            <a:endParaRPr lang="en-GB" altLang="en-US" sz="7200" dirty="0" smtClean="0">
              <a:latin typeface="+mj-lt"/>
            </a:endParaRPr>
          </a:p>
          <a:p>
            <a:pPr marL="274320" indent="-274320" eaLnBrk="1" fontAlgn="auto" hangingPunct="1">
              <a:spcAft>
                <a:spcPts val="0"/>
              </a:spcAft>
              <a:buFont typeface="Arial" pitchFamily="34" charset="0"/>
              <a:buChar char="•"/>
              <a:defRPr/>
            </a:pPr>
            <a:r>
              <a:rPr lang="en-GB" altLang="en-US" sz="7200" dirty="0" smtClean="0">
                <a:latin typeface="+mj-lt"/>
              </a:rPr>
              <a:t>Convencion Contra Tortura </a:t>
            </a:r>
          </a:p>
          <a:p>
            <a:pPr marL="274320" indent="-274320" eaLnBrk="1" fontAlgn="auto" hangingPunct="1">
              <a:spcAft>
                <a:spcPts val="0"/>
              </a:spcAft>
              <a:buFont typeface="Arial" pitchFamily="34" charset="0"/>
              <a:buChar char="•"/>
              <a:defRPr/>
            </a:pPr>
            <a:r>
              <a:rPr lang="en-GB" altLang="en-US" sz="7200" dirty="0" smtClean="0">
                <a:latin typeface="+mj-lt"/>
              </a:rPr>
              <a:t>Pacto Internacional de Derechos Civiles y Politicos</a:t>
            </a:r>
          </a:p>
          <a:p>
            <a:pPr marL="274320" indent="-274320" eaLnBrk="1" fontAlgn="auto" hangingPunct="1">
              <a:spcAft>
                <a:spcPts val="0"/>
              </a:spcAft>
              <a:buFont typeface="Arial" pitchFamily="34" charset="0"/>
              <a:buChar char="•"/>
              <a:defRPr/>
            </a:pPr>
            <a:r>
              <a:rPr lang="en-GB" altLang="en-US" sz="7200" dirty="0" smtClean="0">
                <a:latin typeface="+mj-lt"/>
              </a:rPr>
              <a:t>Convencion Europea de Derechos Humanos </a:t>
            </a:r>
            <a:endParaRPr lang="en-GB" altLang="en-US" sz="7200" dirty="0">
              <a:latin typeface="+mj-lt"/>
            </a:endParaRPr>
          </a:p>
          <a:p>
            <a:pPr marL="274320" indent="-274320" eaLnBrk="1" fontAlgn="auto" hangingPunct="1">
              <a:spcAft>
                <a:spcPts val="0"/>
              </a:spcAft>
              <a:buFont typeface="Arial" pitchFamily="34" charset="0"/>
              <a:buChar char="•"/>
              <a:defRPr/>
            </a:pPr>
            <a:endParaRPr lang="es-ES" altLang="en-US" sz="7200" dirty="0" smtClean="0"/>
          </a:p>
          <a:p>
            <a:pPr marL="274320" indent="-274320" eaLnBrk="1" fontAlgn="auto" hangingPunct="1">
              <a:spcAft>
                <a:spcPts val="0"/>
              </a:spcAft>
              <a:buFont typeface="Arial" pitchFamily="34" charset="0"/>
              <a:buChar char="•"/>
              <a:defRPr/>
            </a:pPr>
            <a:endParaRPr lang="es-ES" altLang="en-US" sz="72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274638"/>
            <a:ext cx="7620000" cy="706437"/>
          </a:xfrm>
        </p:spPr>
        <p:txBody>
          <a:bodyPr/>
          <a:lstStyle/>
          <a:p>
            <a:pPr eaLnBrk="1" hangingPunct="1"/>
            <a:r>
              <a:rPr lang="es-ES" altLang="es-EC" sz="2000" smtClean="0"/>
              <a:t/>
            </a:r>
            <a:br>
              <a:rPr lang="es-ES" altLang="es-EC" sz="2000" smtClean="0"/>
            </a:br>
            <a:r>
              <a:rPr lang="es-ES" altLang="es-EC" sz="2000" smtClean="0"/>
              <a:t>Non refoulement incluye devoluciones en “caliente”</a:t>
            </a:r>
          </a:p>
        </p:txBody>
      </p:sp>
      <p:pic>
        <p:nvPicPr>
          <p:cNvPr id="16387" name="Content Placeholder 4"/>
          <p:cNvPicPr>
            <a:picLocks noGrp="1" noChangeAspect="1"/>
          </p:cNvPicPr>
          <p:nvPr>
            <p:ph idx="1"/>
          </p:nvPr>
        </p:nvPicPr>
        <p:blipFill>
          <a:blip r:embed="rId2" cstate="print"/>
          <a:srcRect/>
          <a:stretch>
            <a:fillRect/>
          </a:stretch>
        </p:blipFill>
        <p:spPr>
          <a:xfrm>
            <a:off x="3492500" y="2276475"/>
            <a:ext cx="4826000" cy="3603625"/>
          </a:xfrm>
        </p:spPr>
      </p:pic>
      <p:pic>
        <p:nvPicPr>
          <p:cNvPr id="16388" name="Picture 5"/>
          <p:cNvPicPr>
            <a:picLocks noChangeAspect="1"/>
          </p:cNvPicPr>
          <p:nvPr/>
        </p:nvPicPr>
        <p:blipFill>
          <a:blip r:embed="rId3" cstate="print"/>
          <a:srcRect/>
          <a:stretch>
            <a:fillRect/>
          </a:stretch>
        </p:blipFill>
        <p:spPr bwMode="auto">
          <a:xfrm>
            <a:off x="581025" y="908050"/>
            <a:ext cx="4857750" cy="2233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hincheta">
  <a:themeElements>
    <a:clrScheme name="Chincheta">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hincheta">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365</TotalTime>
  <Words>3570</Words>
  <Application>Microsoft Office PowerPoint</Application>
  <PresentationFormat>Presentación en pantalla (4:3)</PresentationFormat>
  <Paragraphs>255</Paragraphs>
  <Slides>40</Slides>
  <Notes>10</Notes>
  <HiddenSlides>0</HiddenSlides>
  <MMClips>0</MMClips>
  <ScaleCrop>false</ScaleCrop>
  <HeadingPairs>
    <vt:vector size="4" baseType="variant">
      <vt:variant>
        <vt:lpstr>Tema</vt:lpstr>
      </vt:variant>
      <vt:variant>
        <vt:i4>1</vt:i4>
      </vt:variant>
      <vt:variant>
        <vt:lpstr>Títulos de diapositiva</vt:lpstr>
      </vt:variant>
      <vt:variant>
        <vt:i4>40</vt:i4>
      </vt:variant>
    </vt:vector>
  </HeadingPairs>
  <TitlesOfParts>
    <vt:vector size="41" baseType="lpstr">
      <vt:lpstr>Chincheta</vt:lpstr>
      <vt:lpstr>Análisis de Jurisprudencia Internacional en materia  de reconocimiento de la condicion de refugiado   Organizaciones de la sociedad civil       </vt:lpstr>
      <vt:lpstr>Diapositiva 2</vt:lpstr>
      <vt:lpstr>Diapositiva 3</vt:lpstr>
      <vt:lpstr>Derecho a buscar y recibir asilo: interrelación del Derecho Internacional de Refugio y de Derechos Humanos</vt:lpstr>
      <vt:lpstr>Quien puede ser refugiado/a?</vt:lpstr>
      <vt:lpstr>Definición de refugiado/a de la  Convención de 1951</vt:lpstr>
      <vt:lpstr>Definición de refugiado/a de la Declaración de  Cartagena de 1984</vt:lpstr>
      <vt:lpstr>Que derechos concede la Convención de 1951? Non refoulement   </vt:lpstr>
      <vt:lpstr> Non refoulement incluye devoluciones en “caliente”</vt:lpstr>
      <vt:lpstr>¿Qué otros derechos específicos conlleva el reconocimiento de la condición de refugiado/a?</vt:lpstr>
      <vt:lpstr>¿Qué es la determinación de la condición de refugiado/a?</vt:lpstr>
      <vt:lpstr>Qué busca la determinación de la condición de refugiado/a?</vt:lpstr>
      <vt:lpstr>¿Quién es responsable de realizar la determinación de la condición de refugiado/a?</vt:lpstr>
      <vt:lpstr>Garantías mínimas dentro del procedimiento para la determinación de la condición de refugio</vt:lpstr>
      <vt:lpstr>Procedimiento justos y eficientes</vt:lpstr>
      <vt:lpstr>Diapositiva 16</vt:lpstr>
      <vt:lpstr>Procedimientos justos y eficientes </vt:lpstr>
      <vt:lpstr>Lineamientos  y criterios de ACNUR sobre los procedimientos de asilo</vt:lpstr>
      <vt:lpstr>Diapositiva 19</vt:lpstr>
      <vt:lpstr>Diapositiva 20</vt:lpstr>
      <vt:lpstr>Diapositiva 21</vt:lpstr>
      <vt:lpstr>Diapositiva 22</vt:lpstr>
      <vt:lpstr>Diapositiva 23</vt:lpstr>
      <vt:lpstr>Procedimientos justos y eficientes</vt:lpstr>
      <vt:lpstr>Quien es un/a refugiado/a : Casos de interés especial</vt:lpstr>
      <vt:lpstr>Breve situación de la región en el procedimiento</vt:lpstr>
      <vt:lpstr>Diapositiva 27</vt:lpstr>
      <vt:lpstr>Diapositiva 28</vt:lpstr>
      <vt:lpstr>Diapositiva 29</vt:lpstr>
      <vt:lpstr>Diapositiva 30</vt:lpstr>
      <vt:lpstr>Diapositiva 31</vt:lpstr>
      <vt:lpstr>Acciones judiciales </vt:lpstr>
      <vt:lpstr>Nudos Críticos en la practica judicial </vt:lpstr>
      <vt:lpstr>Buena práctica estatal de Ecuador  Sentencia Corte Constitucional ecuatoriana </vt:lpstr>
      <vt:lpstr>Sentencia Corte Constitucional- Acción extraordinaria</vt:lpstr>
      <vt:lpstr>Diapositiva 36</vt:lpstr>
      <vt:lpstr>Diapositiva 37</vt:lpstr>
      <vt:lpstr>Diapositiva 38</vt:lpstr>
      <vt:lpstr>Diapositiva 39</vt:lpstr>
      <vt:lpstr>Diapositiva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Análisis de Jurisprudencia Internacional en materia  de reconocimiento de la condicion de refugiado   Organizaciones de la sociedad civil</dc:title>
  <dc:creator>DELL</dc:creator>
  <cp:lastModifiedBy>DELL</cp:lastModifiedBy>
  <cp:revision>14</cp:revision>
  <dcterms:created xsi:type="dcterms:W3CDTF">2015-05-08T00:13:40Z</dcterms:created>
  <dcterms:modified xsi:type="dcterms:W3CDTF">2015-05-08T22:46:49Z</dcterms:modified>
</cp:coreProperties>
</file>