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78" r:id="rId3"/>
    <p:sldId id="258" r:id="rId4"/>
    <p:sldId id="259" r:id="rId5"/>
    <p:sldId id="260" r:id="rId6"/>
    <p:sldId id="262" r:id="rId7"/>
    <p:sldId id="279" r:id="rId8"/>
    <p:sldId id="261" r:id="rId9"/>
    <p:sldId id="264" r:id="rId10"/>
    <p:sldId id="265" r:id="rId11"/>
    <p:sldId id="276" r:id="rId12"/>
    <p:sldId id="266" r:id="rId13"/>
    <p:sldId id="280" r:id="rId14"/>
    <p:sldId id="277" r:id="rId15"/>
    <p:sldId id="273" r:id="rId16"/>
    <p:sldId id="268" r:id="rId17"/>
    <p:sldId id="269" r:id="rId18"/>
    <p:sldId id="275" r:id="rId19"/>
    <p:sldId id="270" r:id="rId20"/>
    <p:sldId id="282" r:id="rId21"/>
    <p:sldId id="283" r:id="rId22"/>
    <p:sldId id="281" r:id="rId2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mar Angel" initials="" lastIdx="4" clrIdx="0"/>
  <p:cmAuthor id="1" name="Yadira Huerta" initials="Y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876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8DEEF1-9873-40EF-B66E-EB3CC251B772}" type="doc">
      <dgm:prSet loTypeId="urn:microsoft.com/office/officeart/2005/8/layout/arrow2" loCatId="process" qsTypeId="urn:microsoft.com/office/officeart/2005/8/quickstyle/simple1" qsCatId="simple" csTypeId="urn:microsoft.com/office/officeart/2005/8/colors/accent1_3" csCatId="accent1" phldr="1"/>
      <dgm:spPr/>
    </dgm:pt>
    <dgm:pt modelId="{CF5793A1-F439-473D-9734-465EA0538503}">
      <dgm:prSet phldrT="[Tex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_tradnl" dirty="0" smtClean="0"/>
            <a:t>Guatemala</a:t>
          </a:r>
        </a:p>
        <a:p>
          <a:r>
            <a:rPr lang="es-ES_tradnl" dirty="0" smtClean="0"/>
            <a:t>40,000 en fincas en el Estado de Chiapas, México</a:t>
          </a:r>
          <a:endParaRPr lang="es-SV" b="1" dirty="0"/>
        </a:p>
      </dgm:t>
    </dgm:pt>
    <dgm:pt modelId="{3B1FF58B-E72F-46B8-B489-6BC14A8F6E81}" type="parTrans" cxnId="{28D22798-32A5-4C11-A94F-A97E88762EFC}">
      <dgm:prSet/>
      <dgm:spPr/>
      <dgm:t>
        <a:bodyPr/>
        <a:lstStyle/>
        <a:p>
          <a:endParaRPr lang="es-SV"/>
        </a:p>
      </dgm:t>
    </dgm:pt>
    <dgm:pt modelId="{776396B2-589A-4C1B-A5C8-255FF80FCE37}" type="sibTrans" cxnId="{28D22798-32A5-4C11-A94F-A97E88762EFC}">
      <dgm:prSet/>
      <dgm:spPr/>
      <dgm:t>
        <a:bodyPr/>
        <a:lstStyle/>
        <a:p>
          <a:endParaRPr lang="es-SV"/>
        </a:p>
      </dgm:t>
    </dgm:pt>
    <dgm:pt modelId="{1329E681-33EF-4F6A-BBB2-6EC4FDC3BF34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_tradnl" dirty="0" smtClean="0"/>
            <a:t>Nicaragua</a:t>
          </a:r>
        </a:p>
        <a:p>
          <a:r>
            <a:rPr lang="es-ES_tradnl" dirty="0" smtClean="0"/>
            <a:t>12,000 en campos de cultivo en Costa Rica. </a:t>
          </a:r>
          <a:r>
            <a:rPr lang="es-SV" b="0" dirty="0" smtClean="0"/>
            <a:t> </a:t>
          </a:r>
          <a:endParaRPr lang="es-SV" b="0" dirty="0"/>
        </a:p>
      </dgm:t>
    </dgm:pt>
    <dgm:pt modelId="{C2E419CB-C844-4D29-A5FA-944AFA66152B}" type="parTrans" cxnId="{DABC7114-6335-48A4-9CED-9FDCAB3511B6}">
      <dgm:prSet/>
      <dgm:spPr/>
      <dgm:t>
        <a:bodyPr/>
        <a:lstStyle/>
        <a:p>
          <a:endParaRPr lang="es-SV"/>
        </a:p>
      </dgm:t>
    </dgm:pt>
    <dgm:pt modelId="{3D4FD5A0-1705-42F6-8627-52DA58882BD1}" type="sibTrans" cxnId="{DABC7114-6335-48A4-9CED-9FDCAB3511B6}">
      <dgm:prSet/>
      <dgm:spPr/>
      <dgm:t>
        <a:bodyPr/>
        <a:lstStyle/>
        <a:p>
          <a:endParaRPr lang="es-SV"/>
        </a:p>
      </dgm:t>
    </dgm:pt>
    <dgm:pt modelId="{173F0E2F-4FCA-4FE9-8EA3-8AB079B1E698}">
      <dgm:prSet phldrT="[Texto]"/>
      <dgm:spPr/>
      <dgm:t>
        <a:bodyPr/>
        <a:lstStyle/>
        <a:p>
          <a:r>
            <a:rPr lang="es-SV" dirty="0" smtClean="0"/>
            <a:t>El Salvador</a:t>
          </a:r>
        </a:p>
        <a:p>
          <a:endParaRPr lang="es-SV" dirty="0" smtClean="0"/>
        </a:p>
        <a:p>
          <a:endParaRPr lang="es-SV" dirty="0"/>
        </a:p>
      </dgm:t>
    </dgm:pt>
    <dgm:pt modelId="{787356A6-59B8-40D1-B22F-A655110E5C09}" type="parTrans" cxnId="{E739D44F-5EA0-4080-B608-832B7D276572}">
      <dgm:prSet/>
      <dgm:spPr/>
      <dgm:t>
        <a:bodyPr/>
        <a:lstStyle/>
        <a:p>
          <a:endParaRPr lang="es-SV"/>
        </a:p>
      </dgm:t>
    </dgm:pt>
    <dgm:pt modelId="{C7CE7144-852E-43E2-B2E5-E476E1DA0419}" type="sibTrans" cxnId="{E739D44F-5EA0-4080-B608-832B7D276572}">
      <dgm:prSet/>
      <dgm:spPr/>
      <dgm:t>
        <a:bodyPr/>
        <a:lstStyle/>
        <a:p>
          <a:endParaRPr lang="es-SV"/>
        </a:p>
      </dgm:t>
    </dgm:pt>
    <dgm:pt modelId="{C714E545-AF79-46A6-9CAB-B1C0DD0D6570}" type="pres">
      <dgm:prSet presAssocID="{6F8DEEF1-9873-40EF-B66E-EB3CC251B772}" presName="arrowDiagram" presStyleCnt="0">
        <dgm:presLayoutVars>
          <dgm:chMax val="5"/>
          <dgm:dir/>
          <dgm:resizeHandles val="exact"/>
        </dgm:presLayoutVars>
      </dgm:prSet>
      <dgm:spPr/>
    </dgm:pt>
    <dgm:pt modelId="{79675E49-C4D4-4CB6-B9D1-2EE23B859A8B}" type="pres">
      <dgm:prSet presAssocID="{6F8DEEF1-9873-40EF-B66E-EB3CC251B772}" presName="arrow" presStyleLbl="bgShp" presStyleIdx="0" presStyleCn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73B75518-0CC8-4BE1-BB14-4837B83456DA}" type="pres">
      <dgm:prSet presAssocID="{6F8DEEF1-9873-40EF-B66E-EB3CC251B772}" presName="arrowDiagram3" presStyleCnt="0"/>
      <dgm:spPr/>
    </dgm:pt>
    <dgm:pt modelId="{DC283390-CA45-4036-98CF-0DFDE780981D}" type="pres">
      <dgm:prSet presAssocID="{CF5793A1-F439-473D-9734-465EA0538503}" presName="bullet3a" presStyleLbl="node1" presStyleIdx="0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8258F895-EA9C-4C67-8BA7-F8FB5E231447}" type="pres">
      <dgm:prSet presAssocID="{CF5793A1-F439-473D-9734-465EA0538503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D267F7E-5A91-49A3-864E-1E5B4BD6C701}" type="pres">
      <dgm:prSet presAssocID="{1329E681-33EF-4F6A-BBB2-6EC4FDC3BF34}" presName="bullet3b" presStyleLbl="node1" presStyleIdx="1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DE1BC9D9-F2A4-4179-AA0F-20EB0ABEFF66}" type="pres">
      <dgm:prSet presAssocID="{1329E681-33EF-4F6A-BBB2-6EC4FDC3BF34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0CC6A6C1-2834-4D52-8E5F-370591E0E050}" type="pres">
      <dgm:prSet presAssocID="{173F0E2F-4FCA-4FE9-8EA3-8AB079B1E698}" presName="bullet3c" presStyleLbl="node1" presStyleIdx="2" presStyleCnt="3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113E377E-41F8-4350-8356-DA2134BBB516}" type="pres">
      <dgm:prSet presAssocID="{173F0E2F-4FCA-4FE9-8EA3-8AB079B1E698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ABC7114-6335-48A4-9CED-9FDCAB3511B6}" srcId="{6F8DEEF1-9873-40EF-B66E-EB3CC251B772}" destId="{1329E681-33EF-4F6A-BBB2-6EC4FDC3BF34}" srcOrd="1" destOrd="0" parTransId="{C2E419CB-C844-4D29-A5FA-944AFA66152B}" sibTransId="{3D4FD5A0-1705-42F6-8627-52DA58882BD1}"/>
    <dgm:cxn modelId="{4116450B-282F-42C6-B778-D0DAB4E427ED}" type="presOf" srcId="{CF5793A1-F439-473D-9734-465EA0538503}" destId="{8258F895-EA9C-4C67-8BA7-F8FB5E231447}" srcOrd="0" destOrd="0" presId="urn:microsoft.com/office/officeart/2005/8/layout/arrow2"/>
    <dgm:cxn modelId="{E739D44F-5EA0-4080-B608-832B7D276572}" srcId="{6F8DEEF1-9873-40EF-B66E-EB3CC251B772}" destId="{173F0E2F-4FCA-4FE9-8EA3-8AB079B1E698}" srcOrd="2" destOrd="0" parTransId="{787356A6-59B8-40D1-B22F-A655110E5C09}" sibTransId="{C7CE7144-852E-43E2-B2E5-E476E1DA0419}"/>
    <dgm:cxn modelId="{5216CAAE-99A3-46A4-A8F0-4A6C37F2A1DA}" type="presOf" srcId="{173F0E2F-4FCA-4FE9-8EA3-8AB079B1E698}" destId="{113E377E-41F8-4350-8356-DA2134BBB516}" srcOrd="0" destOrd="0" presId="urn:microsoft.com/office/officeart/2005/8/layout/arrow2"/>
    <dgm:cxn modelId="{4BE4CB02-32B0-4239-8B34-8FFE4FDB7539}" type="presOf" srcId="{1329E681-33EF-4F6A-BBB2-6EC4FDC3BF34}" destId="{DE1BC9D9-F2A4-4179-AA0F-20EB0ABEFF66}" srcOrd="0" destOrd="0" presId="urn:microsoft.com/office/officeart/2005/8/layout/arrow2"/>
    <dgm:cxn modelId="{28D22798-32A5-4C11-A94F-A97E88762EFC}" srcId="{6F8DEEF1-9873-40EF-B66E-EB3CC251B772}" destId="{CF5793A1-F439-473D-9734-465EA0538503}" srcOrd="0" destOrd="0" parTransId="{3B1FF58B-E72F-46B8-B489-6BC14A8F6E81}" sibTransId="{776396B2-589A-4C1B-A5C8-255FF80FCE37}"/>
    <dgm:cxn modelId="{0880E5C5-CB36-4B79-A1EE-C2E9782A11BE}" type="presOf" srcId="{6F8DEEF1-9873-40EF-B66E-EB3CC251B772}" destId="{C714E545-AF79-46A6-9CAB-B1C0DD0D6570}" srcOrd="0" destOrd="0" presId="urn:microsoft.com/office/officeart/2005/8/layout/arrow2"/>
    <dgm:cxn modelId="{5F4071AE-B920-4F9D-8E4E-F18E781E5401}" type="presParOf" srcId="{C714E545-AF79-46A6-9CAB-B1C0DD0D6570}" destId="{79675E49-C4D4-4CB6-B9D1-2EE23B859A8B}" srcOrd="0" destOrd="0" presId="urn:microsoft.com/office/officeart/2005/8/layout/arrow2"/>
    <dgm:cxn modelId="{6F124685-75F5-461D-B8FF-09CA1F4D416D}" type="presParOf" srcId="{C714E545-AF79-46A6-9CAB-B1C0DD0D6570}" destId="{73B75518-0CC8-4BE1-BB14-4837B83456DA}" srcOrd="1" destOrd="0" presId="urn:microsoft.com/office/officeart/2005/8/layout/arrow2"/>
    <dgm:cxn modelId="{92FCF723-1E94-4896-85D0-6B60868CF849}" type="presParOf" srcId="{73B75518-0CC8-4BE1-BB14-4837B83456DA}" destId="{DC283390-CA45-4036-98CF-0DFDE780981D}" srcOrd="0" destOrd="0" presId="urn:microsoft.com/office/officeart/2005/8/layout/arrow2"/>
    <dgm:cxn modelId="{8AB4A11C-8D1B-4C6C-9E0C-4AA2C9624593}" type="presParOf" srcId="{73B75518-0CC8-4BE1-BB14-4837B83456DA}" destId="{8258F895-EA9C-4C67-8BA7-F8FB5E231447}" srcOrd="1" destOrd="0" presId="urn:microsoft.com/office/officeart/2005/8/layout/arrow2"/>
    <dgm:cxn modelId="{0E574D20-AC6E-4B7E-833D-6220D2D86E1E}" type="presParOf" srcId="{73B75518-0CC8-4BE1-BB14-4837B83456DA}" destId="{0D267F7E-5A91-49A3-864E-1E5B4BD6C701}" srcOrd="2" destOrd="0" presId="urn:microsoft.com/office/officeart/2005/8/layout/arrow2"/>
    <dgm:cxn modelId="{1A64C5D2-D0B6-40FC-9FA9-56CB7F34E607}" type="presParOf" srcId="{73B75518-0CC8-4BE1-BB14-4837B83456DA}" destId="{DE1BC9D9-F2A4-4179-AA0F-20EB0ABEFF66}" srcOrd="3" destOrd="0" presId="urn:microsoft.com/office/officeart/2005/8/layout/arrow2"/>
    <dgm:cxn modelId="{C856C693-87C3-49AD-942B-7774768850BF}" type="presParOf" srcId="{73B75518-0CC8-4BE1-BB14-4837B83456DA}" destId="{0CC6A6C1-2834-4D52-8E5F-370591E0E050}" srcOrd="4" destOrd="0" presId="urn:microsoft.com/office/officeart/2005/8/layout/arrow2"/>
    <dgm:cxn modelId="{1303D0E8-04ED-4016-A7D7-A127D11DF29A}" type="presParOf" srcId="{73B75518-0CC8-4BE1-BB14-4837B83456DA}" destId="{113E377E-41F8-4350-8356-DA2134BBB51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DEEF1-9873-40EF-B66E-EB3CC251B772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CF5793A1-F439-473D-9734-465EA0538503}">
      <dgm:prSet phldrT="[Texto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SV" b="1" dirty="0" smtClean="0"/>
            <a:t>Reclutamiento</a:t>
          </a:r>
          <a:endParaRPr lang="es-SV" b="1" dirty="0"/>
        </a:p>
      </dgm:t>
    </dgm:pt>
    <dgm:pt modelId="{3B1FF58B-E72F-46B8-B489-6BC14A8F6E81}" type="parTrans" cxnId="{28D22798-32A5-4C11-A94F-A97E88762EFC}">
      <dgm:prSet/>
      <dgm:spPr/>
      <dgm:t>
        <a:bodyPr/>
        <a:lstStyle/>
        <a:p>
          <a:endParaRPr lang="es-SV"/>
        </a:p>
      </dgm:t>
    </dgm:pt>
    <dgm:pt modelId="{776396B2-589A-4C1B-A5C8-255FF80FCE37}" type="sibTrans" cxnId="{28D22798-32A5-4C11-A94F-A97E88762EFC}">
      <dgm:prSet/>
      <dgm:spPr/>
      <dgm:t>
        <a:bodyPr/>
        <a:lstStyle/>
        <a:p>
          <a:endParaRPr lang="es-SV"/>
        </a:p>
      </dgm:t>
    </dgm:pt>
    <dgm:pt modelId="{1329E681-33EF-4F6A-BBB2-6EC4FDC3BF34}">
      <dgm:prSet phldrT="[Texto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b="0" dirty="0" smtClean="0"/>
            <a:t>Selección </a:t>
          </a:r>
          <a:endParaRPr lang="es-SV" b="0" dirty="0"/>
        </a:p>
      </dgm:t>
    </dgm:pt>
    <dgm:pt modelId="{C2E419CB-C844-4D29-A5FA-944AFA66152B}" type="parTrans" cxnId="{DABC7114-6335-48A4-9CED-9FDCAB3511B6}">
      <dgm:prSet/>
      <dgm:spPr/>
      <dgm:t>
        <a:bodyPr/>
        <a:lstStyle/>
        <a:p>
          <a:endParaRPr lang="es-SV"/>
        </a:p>
      </dgm:t>
    </dgm:pt>
    <dgm:pt modelId="{3D4FD5A0-1705-42F6-8627-52DA58882BD1}" type="sibTrans" cxnId="{DABC7114-6335-48A4-9CED-9FDCAB3511B6}">
      <dgm:prSet/>
      <dgm:spPr/>
      <dgm:t>
        <a:bodyPr/>
        <a:lstStyle/>
        <a:p>
          <a:endParaRPr lang="es-SV"/>
        </a:p>
      </dgm:t>
    </dgm:pt>
    <dgm:pt modelId="{173F0E2F-4FCA-4FE9-8EA3-8AB079B1E698}">
      <dgm:prSet phldrT="[Texto]"/>
      <dgm:spPr/>
      <dgm:t>
        <a:bodyPr/>
        <a:lstStyle/>
        <a:p>
          <a:r>
            <a:rPr lang="es-SV" dirty="0" smtClean="0"/>
            <a:t>Contratación</a:t>
          </a:r>
          <a:endParaRPr lang="es-SV" dirty="0"/>
        </a:p>
      </dgm:t>
    </dgm:pt>
    <dgm:pt modelId="{787356A6-59B8-40D1-B22F-A655110E5C09}" type="parTrans" cxnId="{E739D44F-5EA0-4080-B608-832B7D276572}">
      <dgm:prSet/>
      <dgm:spPr/>
      <dgm:t>
        <a:bodyPr/>
        <a:lstStyle/>
        <a:p>
          <a:endParaRPr lang="es-SV"/>
        </a:p>
      </dgm:t>
    </dgm:pt>
    <dgm:pt modelId="{C7CE7144-852E-43E2-B2E5-E476E1DA0419}" type="sibTrans" cxnId="{E739D44F-5EA0-4080-B608-832B7D276572}">
      <dgm:prSet/>
      <dgm:spPr/>
      <dgm:t>
        <a:bodyPr/>
        <a:lstStyle/>
        <a:p>
          <a:endParaRPr lang="es-SV"/>
        </a:p>
      </dgm:t>
    </dgm:pt>
    <dgm:pt modelId="{2B9FBD1E-E90A-49FB-8021-7127C72864D4}" type="pres">
      <dgm:prSet presAssocID="{6F8DEEF1-9873-40EF-B66E-EB3CC251B772}" presName="CompostProcess" presStyleCnt="0">
        <dgm:presLayoutVars>
          <dgm:dir/>
          <dgm:resizeHandles val="exact"/>
        </dgm:presLayoutVars>
      </dgm:prSet>
      <dgm:spPr/>
    </dgm:pt>
    <dgm:pt modelId="{2CB05DA2-2D13-492C-BE6E-0CD4A4F30DF2}" type="pres">
      <dgm:prSet presAssocID="{6F8DEEF1-9873-40EF-B66E-EB3CC251B772}" presName="arrow" presStyleLbl="bgShp" presStyleIdx="0" presStyleCnt="1"/>
      <dgm:spPr/>
    </dgm:pt>
    <dgm:pt modelId="{9C01C2D2-ED42-45BD-9527-A77022CEC9CA}" type="pres">
      <dgm:prSet presAssocID="{6F8DEEF1-9873-40EF-B66E-EB3CC251B772}" presName="linearProcess" presStyleCnt="0"/>
      <dgm:spPr/>
    </dgm:pt>
    <dgm:pt modelId="{87DCA28B-6BE3-4CB6-8870-3EFCD42078A3}" type="pres">
      <dgm:prSet presAssocID="{CF5793A1-F439-473D-9734-465EA053850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5E4F4B9-73E8-4A2A-9358-A0827B5F47E7}" type="pres">
      <dgm:prSet presAssocID="{776396B2-589A-4C1B-A5C8-255FF80FCE37}" presName="sibTrans" presStyleCnt="0"/>
      <dgm:spPr/>
    </dgm:pt>
    <dgm:pt modelId="{00F92C5B-8881-43F2-B9CE-2905E37E5732}" type="pres">
      <dgm:prSet presAssocID="{1329E681-33EF-4F6A-BBB2-6EC4FDC3BF3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C3C84F7-86D1-4BD8-8C2A-C221CEE9D921}" type="pres">
      <dgm:prSet presAssocID="{3D4FD5A0-1705-42F6-8627-52DA58882BD1}" presName="sibTrans" presStyleCnt="0"/>
      <dgm:spPr/>
    </dgm:pt>
    <dgm:pt modelId="{681534EF-5FF7-4EDA-8A8E-ED91CAAAEFF6}" type="pres">
      <dgm:prSet presAssocID="{173F0E2F-4FCA-4FE9-8EA3-8AB079B1E69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ABC7114-6335-48A4-9CED-9FDCAB3511B6}" srcId="{6F8DEEF1-9873-40EF-B66E-EB3CC251B772}" destId="{1329E681-33EF-4F6A-BBB2-6EC4FDC3BF34}" srcOrd="1" destOrd="0" parTransId="{C2E419CB-C844-4D29-A5FA-944AFA66152B}" sibTransId="{3D4FD5A0-1705-42F6-8627-52DA58882BD1}"/>
    <dgm:cxn modelId="{998B76F7-2E08-47AF-BC72-6FABBC90C134}" type="presOf" srcId="{173F0E2F-4FCA-4FE9-8EA3-8AB079B1E698}" destId="{681534EF-5FF7-4EDA-8A8E-ED91CAAAEFF6}" srcOrd="0" destOrd="0" presId="urn:microsoft.com/office/officeart/2005/8/layout/hProcess9"/>
    <dgm:cxn modelId="{326AE045-E24B-44DE-ACC5-C87DAB13E914}" type="presOf" srcId="{6F8DEEF1-9873-40EF-B66E-EB3CC251B772}" destId="{2B9FBD1E-E90A-49FB-8021-7127C72864D4}" srcOrd="0" destOrd="0" presId="urn:microsoft.com/office/officeart/2005/8/layout/hProcess9"/>
    <dgm:cxn modelId="{C2F8C783-152A-4958-8551-FD21BFD4DDFD}" type="presOf" srcId="{CF5793A1-F439-473D-9734-465EA0538503}" destId="{87DCA28B-6BE3-4CB6-8870-3EFCD42078A3}" srcOrd="0" destOrd="0" presId="urn:microsoft.com/office/officeart/2005/8/layout/hProcess9"/>
    <dgm:cxn modelId="{E739D44F-5EA0-4080-B608-832B7D276572}" srcId="{6F8DEEF1-9873-40EF-B66E-EB3CC251B772}" destId="{173F0E2F-4FCA-4FE9-8EA3-8AB079B1E698}" srcOrd="2" destOrd="0" parTransId="{787356A6-59B8-40D1-B22F-A655110E5C09}" sibTransId="{C7CE7144-852E-43E2-B2E5-E476E1DA0419}"/>
    <dgm:cxn modelId="{28D22798-32A5-4C11-A94F-A97E88762EFC}" srcId="{6F8DEEF1-9873-40EF-B66E-EB3CC251B772}" destId="{CF5793A1-F439-473D-9734-465EA0538503}" srcOrd="0" destOrd="0" parTransId="{3B1FF58B-E72F-46B8-B489-6BC14A8F6E81}" sibTransId="{776396B2-589A-4C1B-A5C8-255FF80FCE37}"/>
    <dgm:cxn modelId="{9C5EC184-5718-4433-9CA3-8AB0544DA9E1}" type="presOf" srcId="{1329E681-33EF-4F6A-BBB2-6EC4FDC3BF34}" destId="{00F92C5B-8881-43F2-B9CE-2905E37E5732}" srcOrd="0" destOrd="0" presId="urn:microsoft.com/office/officeart/2005/8/layout/hProcess9"/>
    <dgm:cxn modelId="{7B6585BC-0FC8-4AB3-9BF7-176502B3A681}" type="presParOf" srcId="{2B9FBD1E-E90A-49FB-8021-7127C72864D4}" destId="{2CB05DA2-2D13-492C-BE6E-0CD4A4F30DF2}" srcOrd="0" destOrd="0" presId="urn:microsoft.com/office/officeart/2005/8/layout/hProcess9"/>
    <dgm:cxn modelId="{2B64751D-C0F7-42AE-A3B6-70C296041E8F}" type="presParOf" srcId="{2B9FBD1E-E90A-49FB-8021-7127C72864D4}" destId="{9C01C2D2-ED42-45BD-9527-A77022CEC9CA}" srcOrd="1" destOrd="0" presId="urn:microsoft.com/office/officeart/2005/8/layout/hProcess9"/>
    <dgm:cxn modelId="{19CE7F09-66EB-4450-9071-3486BE4567A8}" type="presParOf" srcId="{9C01C2D2-ED42-45BD-9527-A77022CEC9CA}" destId="{87DCA28B-6BE3-4CB6-8870-3EFCD42078A3}" srcOrd="0" destOrd="0" presId="urn:microsoft.com/office/officeart/2005/8/layout/hProcess9"/>
    <dgm:cxn modelId="{768B1E72-5F39-4EEE-B4E1-37C381BDEDA4}" type="presParOf" srcId="{9C01C2D2-ED42-45BD-9527-A77022CEC9CA}" destId="{A5E4F4B9-73E8-4A2A-9358-A0827B5F47E7}" srcOrd="1" destOrd="0" presId="urn:microsoft.com/office/officeart/2005/8/layout/hProcess9"/>
    <dgm:cxn modelId="{03C2E175-EF70-4ABD-99D8-EAD06848A3FD}" type="presParOf" srcId="{9C01C2D2-ED42-45BD-9527-A77022CEC9CA}" destId="{00F92C5B-8881-43F2-B9CE-2905E37E5732}" srcOrd="2" destOrd="0" presId="urn:microsoft.com/office/officeart/2005/8/layout/hProcess9"/>
    <dgm:cxn modelId="{36834A39-E3FB-4390-9FC6-5E4E18A2E2B6}" type="presParOf" srcId="{9C01C2D2-ED42-45BD-9527-A77022CEC9CA}" destId="{DC3C84F7-86D1-4BD8-8C2A-C221CEE9D921}" srcOrd="3" destOrd="0" presId="urn:microsoft.com/office/officeart/2005/8/layout/hProcess9"/>
    <dgm:cxn modelId="{4E0585D6-825E-452C-9BCE-C350261B1FCD}" type="presParOf" srcId="{9C01C2D2-ED42-45BD-9527-A77022CEC9CA}" destId="{681534EF-5FF7-4EDA-8A8E-ED91CAAAEFF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723627-0836-4D43-A76E-C0098496EB8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SV"/>
        </a:p>
      </dgm:t>
    </dgm:pt>
    <dgm:pt modelId="{0C864AA8-E2ED-4A78-B9EE-6D7296B2C7FE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Entidad competente</a:t>
          </a:r>
          <a:endParaRPr lang="es-SV" dirty="0">
            <a:solidFill>
              <a:schemeClr val="tx1"/>
            </a:solidFill>
          </a:endParaRPr>
        </a:p>
      </dgm:t>
    </dgm:pt>
    <dgm:pt modelId="{510863EA-D68C-4D60-9B64-6575FD379BCC}" type="parTrans" cxnId="{F9D3DA43-0BBA-4396-856C-623AD18583D9}">
      <dgm:prSet/>
      <dgm:spPr/>
      <dgm:t>
        <a:bodyPr/>
        <a:lstStyle/>
        <a:p>
          <a:endParaRPr lang="es-SV"/>
        </a:p>
      </dgm:t>
    </dgm:pt>
    <dgm:pt modelId="{57516BF0-9CF6-4621-AAA6-44306DA99DF2}" type="sibTrans" cxnId="{F9D3DA43-0BBA-4396-856C-623AD18583D9}">
      <dgm:prSet/>
      <dgm:spPr/>
      <dgm:t>
        <a:bodyPr/>
        <a:lstStyle/>
        <a:p>
          <a:endParaRPr lang="es-SV"/>
        </a:p>
      </dgm:t>
    </dgm:pt>
    <dgm:pt modelId="{3D5D5CB5-8DDC-448D-B4E9-12D2BE7442D5}">
      <dgm:prSet phldrT="[Texto]" custT="1"/>
      <dgm:spPr/>
      <dgm:t>
        <a:bodyPr/>
        <a:lstStyle/>
        <a:p>
          <a:endParaRPr lang="es-SV" sz="1600" dirty="0"/>
        </a:p>
      </dgm:t>
    </dgm:pt>
    <dgm:pt modelId="{436F3F2E-DF50-46C2-A817-3CAD01D58F22}" type="parTrans" cxnId="{F341F269-1E73-4144-BE26-DD348FFF03C7}">
      <dgm:prSet/>
      <dgm:spPr/>
      <dgm:t>
        <a:bodyPr/>
        <a:lstStyle/>
        <a:p>
          <a:endParaRPr lang="es-SV"/>
        </a:p>
      </dgm:t>
    </dgm:pt>
    <dgm:pt modelId="{8F859DA2-72E1-4413-802D-DD2627047DBB}" type="sibTrans" cxnId="{F341F269-1E73-4144-BE26-DD348FFF03C7}">
      <dgm:prSet/>
      <dgm:spPr/>
      <dgm:t>
        <a:bodyPr/>
        <a:lstStyle/>
        <a:p>
          <a:endParaRPr lang="es-SV"/>
        </a:p>
      </dgm:t>
    </dgm:pt>
    <dgm:pt modelId="{2652302B-96DB-4AED-82C9-0FAF9379CD53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Ministerio de Trabajo y Previsión Social</a:t>
          </a:r>
          <a:endParaRPr lang="es-SV" dirty="0">
            <a:solidFill>
              <a:schemeClr val="tx1"/>
            </a:solidFill>
          </a:endParaRPr>
        </a:p>
      </dgm:t>
    </dgm:pt>
    <dgm:pt modelId="{0BEB9C53-D265-45B5-A776-3E7B8B2AF1EE}" type="parTrans" cxnId="{8902A531-2709-452B-BDB5-A024BBBB99B1}">
      <dgm:prSet/>
      <dgm:spPr/>
      <dgm:t>
        <a:bodyPr/>
        <a:lstStyle/>
        <a:p>
          <a:endParaRPr lang="es-SV"/>
        </a:p>
      </dgm:t>
    </dgm:pt>
    <dgm:pt modelId="{327026B3-1875-4D3F-994D-33608584C910}" type="sibTrans" cxnId="{8902A531-2709-452B-BDB5-A024BBBB99B1}">
      <dgm:prSet/>
      <dgm:spPr/>
      <dgm:t>
        <a:bodyPr/>
        <a:lstStyle/>
        <a:p>
          <a:endParaRPr lang="es-SV"/>
        </a:p>
      </dgm:t>
    </dgm:pt>
    <dgm:pt modelId="{DA03B0D7-8CC7-49E2-842B-9A17BED56410}">
      <dgm:prSet phldrT="[Texto]" custT="1"/>
      <dgm:spPr/>
      <dgm:t>
        <a:bodyPr/>
        <a:lstStyle/>
        <a:p>
          <a:r>
            <a:rPr lang="es-SV" sz="1600" dirty="0" smtClean="0"/>
            <a:t>Art. 74 LOFT</a:t>
          </a:r>
          <a:endParaRPr lang="es-SV" sz="1600" dirty="0"/>
        </a:p>
      </dgm:t>
    </dgm:pt>
    <dgm:pt modelId="{28522A62-0BEE-44E9-8A29-F8CA2FEB950C}" type="parTrans" cxnId="{DF883201-0F59-4259-9052-B5B26CDFA65F}">
      <dgm:prSet/>
      <dgm:spPr/>
      <dgm:t>
        <a:bodyPr/>
        <a:lstStyle/>
        <a:p>
          <a:endParaRPr lang="es-SV"/>
        </a:p>
      </dgm:t>
    </dgm:pt>
    <dgm:pt modelId="{D388E8BA-3D85-4EE8-B22C-F3E752EF8695}" type="sibTrans" cxnId="{DF883201-0F59-4259-9052-B5B26CDFA65F}">
      <dgm:prSet/>
      <dgm:spPr/>
      <dgm:t>
        <a:bodyPr/>
        <a:lstStyle/>
        <a:p>
          <a:endParaRPr lang="es-SV"/>
        </a:p>
      </dgm:t>
    </dgm:pt>
    <dgm:pt modelId="{FDC7CA6E-49E5-4030-BC50-09C10A290584}">
      <dgm:prSet phldrT="[Texto]"/>
      <dgm:spPr/>
      <dgm:t>
        <a:bodyPr/>
        <a:lstStyle/>
        <a:p>
          <a:r>
            <a:rPr lang="es-SV" dirty="0" smtClean="0">
              <a:solidFill>
                <a:schemeClr val="tx1"/>
              </a:solidFill>
            </a:rPr>
            <a:t>Agencia privada reclutadora </a:t>
          </a:r>
          <a:endParaRPr lang="es-SV" dirty="0">
            <a:solidFill>
              <a:schemeClr val="tx1"/>
            </a:solidFill>
          </a:endParaRPr>
        </a:p>
      </dgm:t>
    </dgm:pt>
    <dgm:pt modelId="{A14912B1-F267-4768-865C-7E6DEB405661}" type="parTrans" cxnId="{9718FFDF-E4FB-4286-B1AB-FDBE3A07A604}">
      <dgm:prSet/>
      <dgm:spPr/>
      <dgm:t>
        <a:bodyPr/>
        <a:lstStyle/>
        <a:p>
          <a:endParaRPr lang="es-SV"/>
        </a:p>
      </dgm:t>
    </dgm:pt>
    <dgm:pt modelId="{5D9317B6-5746-4B2F-8F4D-2EEA13C77D9D}" type="sibTrans" cxnId="{9718FFDF-E4FB-4286-B1AB-FDBE3A07A604}">
      <dgm:prSet/>
      <dgm:spPr/>
      <dgm:t>
        <a:bodyPr/>
        <a:lstStyle/>
        <a:p>
          <a:endParaRPr lang="es-SV"/>
        </a:p>
      </dgm:t>
    </dgm:pt>
    <dgm:pt modelId="{2BBC52E2-F58E-4D8E-966F-B0C92871E08B}">
      <dgm:prSet phldrT="[Texto]" custT="1"/>
      <dgm:spPr/>
      <dgm:t>
        <a:bodyPr/>
        <a:lstStyle/>
        <a:p>
          <a:r>
            <a:rPr lang="es-SV" sz="1600" dirty="0" smtClean="0"/>
            <a:t>Art. 7 LOFT</a:t>
          </a:r>
          <a:endParaRPr lang="es-SV" sz="1600" dirty="0"/>
        </a:p>
      </dgm:t>
    </dgm:pt>
    <dgm:pt modelId="{779F9A28-CB1D-4E2B-80AF-CD074C9547F1}" type="parTrans" cxnId="{6765648E-F8E3-4CFE-BD00-382345B74AA6}">
      <dgm:prSet/>
      <dgm:spPr/>
      <dgm:t>
        <a:bodyPr/>
        <a:lstStyle/>
        <a:p>
          <a:endParaRPr lang="es-SV"/>
        </a:p>
      </dgm:t>
    </dgm:pt>
    <dgm:pt modelId="{877E6D29-B758-411E-B82A-E6AE1BB561E3}" type="sibTrans" cxnId="{6765648E-F8E3-4CFE-BD00-382345B74AA6}">
      <dgm:prSet/>
      <dgm:spPr/>
      <dgm:t>
        <a:bodyPr/>
        <a:lstStyle/>
        <a:p>
          <a:endParaRPr lang="es-SV"/>
        </a:p>
      </dgm:t>
    </dgm:pt>
    <dgm:pt modelId="{2E03799A-49FB-4FA7-8136-D69698EF2CEB}" type="pres">
      <dgm:prSet presAssocID="{07723627-0836-4D43-A76E-C0098496EB8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B6F0509C-32D2-4DB8-ACAF-730F519BE740}" type="pres">
      <dgm:prSet presAssocID="{0C864AA8-E2ED-4A78-B9EE-6D7296B2C7FE}" presName="composite" presStyleCnt="0"/>
      <dgm:spPr/>
    </dgm:pt>
    <dgm:pt modelId="{D5D27B02-6B47-440F-AF91-CB2CB85494F5}" type="pres">
      <dgm:prSet presAssocID="{0C864AA8-E2ED-4A78-B9EE-6D7296B2C7FE}" presName="bentUpArrow1" presStyleLbl="alignImgPlace1" presStyleIdx="0" presStyleCnt="2"/>
      <dgm:spPr/>
    </dgm:pt>
    <dgm:pt modelId="{4CFEF9A8-9913-4306-B712-5F9195D1E13E}" type="pres">
      <dgm:prSet presAssocID="{0C864AA8-E2ED-4A78-B9EE-6D7296B2C7F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4446D06D-2563-4118-BED0-2A6B4994FE7F}" type="pres">
      <dgm:prSet presAssocID="{0C864AA8-E2ED-4A78-B9EE-6D7296B2C7F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2F7D9E0-84FB-413E-9888-DB8ACAFC8BE2}" type="pres">
      <dgm:prSet presAssocID="{57516BF0-9CF6-4621-AAA6-44306DA99DF2}" presName="sibTrans" presStyleCnt="0"/>
      <dgm:spPr/>
    </dgm:pt>
    <dgm:pt modelId="{7E545919-8C3E-45F3-A1C4-DECEFD693105}" type="pres">
      <dgm:prSet presAssocID="{2652302B-96DB-4AED-82C9-0FAF9379CD53}" presName="composite" presStyleCnt="0"/>
      <dgm:spPr/>
    </dgm:pt>
    <dgm:pt modelId="{C7990C14-BE76-4248-BD37-B1C0A154E511}" type="pres">
      <dgm:prSet presAssocID="{2652302B-96DB-4AED-82C9-0FAF9379CD53}" presName="bentUpArrow1" presStyleLbl="alignImgPlace1" presStyleIdx="1" presStyleCnt="2"/>
      <dgm:spPr/>
    </dgm:pt>
    <dgm:pt modelId="{013579A3-6CE7-4A1D-BED9-43551AF40C8D}" type="pres">
      <dgm:prSet presAssocID="{2652302B-96DB-4AED-82C9-0FAF9379CD5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BC5DE130-9783-449E-B416-D5C48B9DAA9A}" type="pres">
      <dgm:prSet presAssocID="{2652302B-96DB-4AED-82C9-0FAF9379CD53}" presName="ChildText" presStyleLbl="revTx" presStyleIdx="1" presStyleCnt="2" custScaleX="128461" custLinFactNeighborX="169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562D80F9-EFD9-4F62-A92D-1A8E0D3D2AB2}" type="pres">
      <dgm:prSet presAssocID="{327026B3-1875-4D3F-994D-33608584C910}" presName="sibTrans" presStyleCnt="0"/>
      <dgm:spPr/>
    </dgm:pt>
    <dgm:pt modelId="{D6D4A4AF-9C3D-49F6-8FF6-25E0C9574493}" type="pres">
      <dgm:prSet presAssocID="{FDC7CA6E-49E5-4030-BC50-09C10A290584}" presName="composite" presStyleCnt="0"/>
      <dgm:spPr/>
    </dgm:pt>
    <dgm:pt modelId="{05E465AF-337A-4C80-AB37-4CB71844E90C}" type="pres">
      <dgm:prSet presAssocID="{FDC7CA6E-49E5-4030-BC50-09C10A29058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410A397B-8F8E-4D73-AE5B-E114671FFB45}" type="presOf" srcId="{2BBC52E2-F58E-4D8E-966F-B0C92871E08B}" destId="{BC5DE130-9783-449E-B416-D5C48B9DAA9A}" srcOrd="0" destOrd="0" presId="urn:microsoft.com/office/officeart/2005/8/layout/StepDownProcess"/>
    <dgm:cxn modelId="{F58EA353-AFC6-40A2-ACF9-AE83741368D0}" type="presOf" srcId="{DA03B0D7-8CC7-49E2-842B-9A17BED56410}" destId="{BC5DE130-9783-449E-B416-D5C48B9DAA9A}" srcOrd="0" destOrd="1" presId="urn:microsoft.com/office/officeart/2005/8/layout/StepDownProcess"/>
    <dgm:cxn modelId="{C2C8DB3D-3345-471C-9400-D90BC5662390}" type="presOf" srcId="{2652302B-96DB-4AED-82C9-0FAF9379CD53}" destId="{013579A3-6CE7-4A1D-BED9-43551AF40C8D}" srcOrd="0" destOrd="0" presId="urn:microsoft.com/office/officeart/2005/8/layout/StepDownProcess"/>
    <dgm:cxn modelId="{F9D3DA43-0BBA-4396-856C-623AD18583D9}" srcId="{07723627-0836-4D43-A76E-C0098496EB85}" destId="{0C864AA8-E2ED-4A78-B9EE-6D7296B2C7FE}" srcOrd="0" destOrd="0" parTransId="{510863EA-D68C-4D60-9B64-6575FD379BCC}" sibTransId="{57516BF0-9CF6-4621-AAA6-44306DA99DF2}"/>
    <dgm:cxn modelId="{8902A531-2709-452B-BDB5-A024BBBB99B1}" srcId="{07723627-0836-4D43-A76E-C0098496EB85}" destId="{2652302B-96DB-4AED-82C9-0FAF9379CD53}" srcOrd="1" destOrd="0" parTransId="{0BEB9C53-D265-45B5-A776-3E7B8B2AF1EE}" sibTransId="{327026B3-1875-4D3F-994D-33608584C910}"/>
    <dgm:cxn modelId="{F00EFE03-93E7-42A8-A18C-BA63F63CC236}" type="presOf" srcId="{FDC7CA6E-49E5-4030-BC50-09C10A290584}" destId="{05E465AF-337A-4C80-AB37-4CB71844E90C}" srcOrd="0" destOrd="0" presId="urn:microsoft.com/office/officeart/2005/8/layout/StepDownProcess"/>
    <dgm:cxn modelId="{DF883201-0F59-4259-9052-B5B26CDFA65F}" srcId="{2652302B-96DB-4AED-82C9-0FAF9379CD53}" destId="{DA03B0D7-8CC7-49E2-842B-9A17BED56410}" srcOrd="1" destOrd="0" parTransId="{28522A62-0BEE-44E9-8A29-F8CA2FEB950C}" sibTransId="{D388E8BA-3D85-4EE8-B22C-F3E752EF8695}"/>
    <dgm:cxn modelId="{9718FFDF-E4FB-4286-B1AB-FDBE3A07A604}" srcId="{07723627-0836-4D43-A76E-C0098496EB85}" destId="{FDC7CA6E-49E5-4030-BC50-09C10A290584}" srcOrd="2" destOrd="0" parTransId="{A14912B1-F267-4768-865C-7E6DEB405661}" sibTransId="{5D9317B6-5746-4B2F-8F4D-2EEA13C77D9D}"/>
    <dgm:cxn modelId="{6765648E-F8E3-4CFE-BD00-382345B74AA6}" srcId="{2652302B-96DB-4AED-82C9-0FAF9379CD53}" destId="{2BBC52E2-F58E-4D8E-966F-B0C92871E08B}" srcOrd="0" destOrd="0" parTransId="{779F9A28-CB1D-4E2B-80AF-CD074C9547F1}" sibTransId="{877E6D29-B758-411E-B82A-E6AE1BB561E3}"/>
    <dgm:cxn modelId="{7AD09F63-84DB-42DD-B478-6DBCC803482B}" type="presOf" srcId="{0C864AA8-E2ED-4A78-B9EE-6D7296B2C7FE}" destId="{4CFEF9A8-9913-4306-B712-5F9195D1E13E}" srcOrd="0" destOrd="0" presId="urn:microsoft.com/office/officeart/2005/8/layout/StepDownProcess"/>
    <dgm:cxn modelId="{D87D136D-F627-4401-BB2F-8A8B278A987F}" type="presOf" srcId="{3D5D5CB5-8DDC-448D-B4E9-12D2BE7442D5}" destId="{4446D06D-2563-4118-BED0-2A6B4994FE7F}" srcOrd="0" destOrd="0" presId="urn:microsoft.com/office/officeart/2005/8/layout/StepDownProcess"/>
    <dgm:cxn modelId="{F341F269-1E73-4144-BE26-DD348FFF03C7}" srcId="{0C864AA8-E2ED-4A78-B9EE-6D7296B2C7FE}" destId="{3D5D5CB5-8DDC-448D-B4E9-12D2BE7442D5}" srcOrd="0" destOrd="0" parTransId="{436F3F2E-DF50-46C2-A817-3CAD01D58F22}" sibTransId="{8F859DA2-72E1-4413-802D-DD2627047DBB}"/>
    <dgm:cxn modelId="{4CE881A3-5886-4AC0-9A94-53C398A97880}" type="presOf" srcId="{07723627-0836-4D43-A76E-C0098496EB85}" destId="{2E03799A-49FB-4FA7-8136-D69698EF2CEB}" srcOrd="0" destOrd="0" presId="urn:microsoft.com/office/officeart/2005/8/layout/StepDownProcess"/>
    <dgm:cxn modelId="{AB8F2CFB-E1F4-429E-945F-ED06D234A1A9}" type="presParOf" srcId="{2E03799A-49FB-4FA7-8136-D69698EF2CEB}" destId="{B6F0509C-32D2-4DB8-ACAF-730F519BE740}" srcOrd="0" destOrd="0" presId="urn:microsoft.com/office/officeart/2005/8/layout/StepDownProcess"/>
    <dgm:cxn modelId="{C80F13E2-1A8B-4831-911E-B017F647EA1F}" type="presParOf" srcId="{B6F0509C-32D2-4DB8-ACAF-730F519BE740}" destId="{D5D27B02-6B47-440F-AF91-CB2CB85494F5}" srcOrd="0" destOrd="0" presId="urn:microsoft.com/office/officeart/2005/8/layout/StepDownProcess"/>
    <dgm:cxn modelId="{0A68EE30-EE6A-4021-9790-78FCA2342817}" type="presParOf" srcId="{B6F0509C-32D2-4DB8-ACAF-730F519BE740}" destId="{4CFEF9A8-9913-4306-B712-5F9195D1E13E}" srcOrd="1" destOrd="0" presId="urn:microsoft.com/office/officeart/2005/8/layout/StepDownProcess"/>
    <dgm:cxn modelId="{D44166FE-4EF4-4629-B7C3-E04E767810AA}" type="presParOf" srcId="{B6F0509C-32D2-4DB8-ACAF-730F519BE740}" destId="{4446D06D-2563-4118-BED0-2A6B4994FE7F}" srcOrd="2" destOrd="0" presId="urn:microsoft.com/office/officeart/2005/8/layout/StepDownProcess"/>
    <dgm:cxn modelId="{BC253439-6B8A-475E-A9BB-DAC4EA3095E7}" type="presParOf" srcId="{2E03799A-49FB-4FA7-8136-D69698EF2CEB}" destId="{92F7D9E0-84FB-413E-9888-DB8ACAFC8BE2}" srcOrd="1" destOrd="0" presId="urn:microsoft.com/office/officeart/2005/8/layout/StepDownProcess"/>
    <dgm:cxn modelId="{84A8C447-EA65-48D0-8A63-8ECF1A43FF7B}" type="presParOf" srcId="{2E03799A-49FB-4FA7-8136-D69698EF2CEB}" destId="{7E545919-8C3E-45F3-A1C4-DECEFD693105}" srcOrd="2" destOrd="0" presId="urn:microsoft.com/office/officeart/2005/8/layout/StepDownProcess"/>
    <dgm:cxn modelId="{1C117D8A-0C00-43E9-8A23-B3684B146376}" type="presParOf" srcId="{7E545919-8C3E-45F3-A1C4-DECEFD693105}" destId="{C7990C14-BE76-4248-BD37-B1C0A154E511}" srcOrd="0" destOrd="0" presId="urn:microsoft.com/office/officeart/2005/8/layout/StepDownProcess"/>
    <dgm:cxn modelId="{761DF55A-A457-445B-B060-EEEBB11C2E32}" type="presParOf" srcId="{7E545919-8C3E-45F3-A1C4-DECEFD693105}" destId="{013579A3-6CE7-4A1D-BED9-43551AF40C8D}" srcOrd="1" destOrd="0" presId="urn:microsoft.com/office/officeart/2005/8/layout/StepDownProcess"/>
    <dgm:cxn modelId="{EFB0CC8B-8ED5-46BA-8429-026D00458B25}" type="presParOf" srcId="{7E545919-8C3E-45F3-A1C4-DECEFD693105}" destId="{BC5DE130-9783-449E-B416-D5C48B9DAA9A}" srcOrd="2" destOrd="0" presId="urn:microsoft.com/office/officeart/2005/8/layout/StepDownProcess"/>
    <dgm:cxn modelId="{5AD6D924-CED1-4A80-ACE6-C170F9C1CD3A}" type="presParOf" srcId="{2E03799A-49FB-4FA7-8136-D69698EF2CEB}" destId="{562D80F9-EFD9-4F62-A92D-1A8E0D3D2AB2}" srcOrd="3" destOrd="0" presId="urn:microsoft.com/office/officeart/2005/8/layout/StepDownProcess"/>
    <dgm:cxn modelId="{EE8A3806-27E7-4D2A-9C21-6E8457632A7E}" type="presParOf" srcId="{2E03799A-49FB-4FA7-8136-D69698EF2CEB}" destId="{D6D4A4AF-9C3D-49F6-8FF6-25E0C9574493}" srcOrd="4" destOrd="0" presId="urn:microsoft.com/office/officeart/2005/8/layout/StepDownProcess"/>
    <dgm:cxn modelId="{B55585C3-9C87-4D74-B054-FF4FD8B8767B}" type="presParOf" srcId="{D6D4A4AF-9C3D-49F6-8FF6-25E0C9574493}" destId="{05E465AF-337A-4C80-AB37-4CB71844E90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A3FDEB-ADD9-4E88-8C86-06F7C2F38215}" type="doc">
      <dgm:prSet loTypeId="urn:microsoft.com/office/officeart/2005/8/layout/cycle5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SV"/>
        </a:p>
      </dgm:t>
    </dgm:pt>
    <dgm:pt modelId="{96BAE337-E0EF-4FB7-B5FF-4EEFD1BF8458}">
      <dgm:prSet phldrT="[Texto]"/>
      <dgm:spPr/>
      <dgm:t>
        <a:bodyPr/>
        <a:lstStyle/>
        <a:p>
          <a:r>
            <a:rPr lang="es-SV" dirty="0" smtClean="0"/>
            <a:t>MTPS</a:t>
          </a:r>
          <a:endParaRPr lang="es-SV" dirty="0"/>
        </a:p>
      </dgm:t>
    </dgm:pt>
    <dgm:pt modelId="{84D1D99B-AA49-4C0D-9234-FD9FD282439B}" type="parTrans" cxnId="{485C969D-F0CE-4C9D-9C1A-92BFAB3D5762}">
      <dgm:prSet/>
      <dgm:spPr/>
      <dgm:t>
        <a:bodyPr/>
        <a:lstStyle/>
        <a:p>
          <a:endParaRPr lang="es-SV"/>
        </a:p>
      </dgm:t>
    </dgm:pt>
    <dgm:pt modelId="{1E7D618A-03C5-449C-96D6-BB651ACCAF0D}" type="sibTrans" cxnId="{485C969D-F0CE-4C9D-9C1A-92BFAB3D5762}">
      <dgm:prSet/>
      <dgm:spPr/>
      <dgm:t>
        <a:bodyPr/>
        <a:lstStyle/>
        <a:p>
          <a:endParaRPr lang="es-SV"/>
        </a:p>
      </dgm:t>
    </dgm:pt>
    <dgm:pt modelId="{4CDFD64F-30E1-4B30-809F-2C77171E5D44}">
      <dgm:prSet phldrT="[Texto]"/>
      <dgm:spPr/>
      <dgm:t>
        <a:bodyPr/>
        <a:lstStyle/>
        <a:p>
          <a:r>
            <a:rPr lang="es-SV" dirty="0" smtClean="0"/>
            <a:t>OIM</a:t>
          </a:r>
          <a:endParaRPr lang="es-SV" dirty="0"/>
        </a:p>
      </dgm:t>
    </dgm:pt>
    <dgm:pt modelId="{621D9F6A-DF92-4195-B97F-A8370F3A5C5C}" type="parTrans" cxnId="{4E366D3B-26B6-4203-A20B-D3E52A421B51}">
      <dgm:prSet/>
      <dgm:spPr/>
      <dgm:t>
        <a:bodyPr/>
        <a:lstStyle/>
        <a:p>
          <a:endParaRPr lang="es-SV"/>
        </a:p>
      </dgm:t>
    </dgm:pt>
    <dgm:pt modelId="{4614BD3E-4B5E-4D49-B5BB-724B7D421623}" type="sibTrans" cxnId="{4E366D3B-26B6-4203-A20B-D3E52A421B51}">
      <dgm:prSet/>
      <dgm:spPr/>
      <dgm:t>
        <a:bodyPr/>
        <a:lstStyle/>
        <a:p>
          <a:endParaRPr lang="es-SV"/>
        </a:p>
      </dgm:t>
    </dgm:pt>
    <dgm:pt modelId="{1D602446-8D06-4357-A993-79D0B7D8138C}">
      <dgm:prSet phldrT="[Texto]"/>
      <dgm:spPr/>
      <dgm:t>
        <a:bodyPr/>
        <a:lstStyle/>
        <a:p>
          <a:r>
            <a:rPr lang="es-SV" dirty="0" smtClean="0"/>
            <a:t>DGME</a:t>
          </a:r>
          <a:endParaRPr lang="es-SV" dirty="0"/>
        </a:p>
      </dgm:t>
    </dgm:pt>
    <dgm:pt modelId="{5A5F3F49-02C9-4876-81CF-7E610A510895}" type="parTrans" cxnId="{D21EBA7B-F80D-457D-BE83-F6C7FE9F0EAE}">
      <dgm:prSet/>
      <dgm:spPr/>
      <dgm:t>
        <a:bodyPr/>
        <a:lstStyle/>
        <a:p>
          <a:endParaRPr lang="es-SV"/>
        </a:p>
      </dgm:t>
    </dgm:pt>
    <dgm:pt modelId="{FE89F309-DE7A-4137-8328-EA19152EABA1}" type="sibTrans" cxnId="{D21EBA7B-F80D-457D-BE83-F6C7FE9F0EAE}">
      <dgm:prSet/>
      <dgm:spPr/>
      <dgm:t>
        <a:bodyPr/>
        <a:lstStyle/>
        <a:p>
          <a:endParaRPr lang="es-SV"/>
        </a:p>
      </dgm:t>
    </dgm:pt>
    <dgm:pt modelId="{8077EBF4-7D0D-4AD5-A8A7-92D956494AA9}">
      <dgm:prSet phldrT="[Texto]"/>
      <dgm:spPr/>
      <dgm:t>
        <a:bodyPr/>
        <a:lstStyle/>
        <a:p>
          <a:r>
            <a:rPr lang="es-SV" dirty="0" smtClean="0"/>
            <a:t>MINREX</a:t>
          </a:r>
          <a:endParaRPr lang="es-SV" dirty="0"/>
        </a:p>
      </dgm:t>
    </dgm:pt>
    <dgm:pt modelId="{A7F3E323-5E2C-47A7-AAB1-55D129AE0150}" type="parTrans" cxnId="{10A4E810-8A34-4777-B803-BA72D0DB8169}">
      <dgm:prSet/>
      <dgm:spPr/>
      <dgm:t>
        <a:bodyPr/>
        <a:lstStyle/>
        <a:p>
          <a:endParaRPr lang="es-SV"/>
        </a:p>
      </dgm:t>
    </dgm:pt>
    <dgm:pt modelId="{EC500F04-896B-45A0-B5AC-DE982718C3A9}" type="sibTrans" cxnId="{10A4E810-8A34-4777-B803-BA72D0DB8169}">
      <dgm:prSet/>
      <dgm:spPr/>
      <dgm:t>
        <a:bodyPr/>
        <a:lstStyle/>
        <a:p>
          <a:endParaRPr lang="es-SV"/>
        </a:p>
      </dgm:t>
    </dgm:pt>
    <dgm:pt modelId="{C6CECB98-F3B1-42FE-B4CF-F9B9E31D67C8}" type="pres">
      <dgm:prSet presAssocID="{87A3FDEB-ADD9-4E88-8C86-06F7C2F3821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26DBF2D0-733A-4063-9161-5AF21CEE8841}" type="pres">
      <dgm:prSet presAssocID="{96BAE337-E0EF-4FB7-B5FF-4EEFD1BF845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B5C7D7C-10B5-4C7A-99C5-0875C23DA21A}" type="pres">
      <dgm:prSet presAssocID="{96BAE337-E0EF-4FB7-B5FF-4EEFD1BF8458}" presName="spNode" presStyleCnt="0"/>
      <dgm:spPr/>
    </dgm:pt>
    <dgm:pt modelId="{79C3CFE0-7626-4688-917E-9A626D15BD79}" type="pres">
      <dgm:prSet presAssocID="{1E7D618A-03C5-449C-96D6-BB651ACCAF0D}" presName="sibTrans" presStyleLbl="sibTrans1D1" presStyleIdx="0" presStyleCnt="4"/>
      <dgm:spPr/>
      <dgm:t>
        <a:bodyPr/>
        <a:lstStyle/>
        <a:p>
          <a:endParaRPr lang="es-ES_tradnl"/>
        </a:p>
      </dgm:t>
    </dgm:pt>
    <dgm:pt modelId="{6C60255C-A7E7-4314-B880-2E558F79819C}" type="pres">
      <dgm:prSet presAssocID="{4CDFD64F-30E1-4B30-809F-2C77171E5D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900735D-1335-419C-B19E-D9AB4FE7C790}" type="pres">
      <dgm:prSet presAssocID="{4CDFD64F-30E1-4B30-809F-2C77171E5D44}" presName="spNode" presStyleCnt="0"/>
      <dgm:spPr/>
    </dgm:pt>
    <dgm:pt modelId="{247C9EBB-4883-4C91-A4FC-E14CE6896B84}" type="pres">
      <dgm:prSet presAssocID="{4614BD3E-4B5E-4D49-B5BB-724B7D421623}" presName="sibTrans" presStyleLbl="sibTrans1D1" presStyleIdx="1" presStyleCnt="4"/>
      <dgm:spPr/>
      <dgm:t>
        <a:bodyPr/>
        <a:lstStyle/>
        <a:p>
          <a:endParaRPr lang="es-ES_tradnl"/>
        </a:p>
      </dgm:t>
    </dgm:pt>
    <dgm:pt modelId="{71A10EF2-7B59-4E04-B713-FA9DDD44897E}" type="pres">
      <dgm:prSet presAssocID="{1D602446-8D06-4357-A993-79D0B7D8138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B0AB4B7-023E-41C1-9A5B-B67AC95DA48F}" type="pres">
      <dgm:prSet presAssocID="{1D602446-8D06-4357-A993-79D0B7D8138C}" presName="spNode" presStyleCnt="0"/>
      <dgm:spPr/>
    </dgm:pt>
    <dgm:pt modelId="{B2C4E9A6-64A0-42B3-A875-304B882CC504}" type="pres">
      <dgm:prSet presAssocID="{FE89F309-DE7A-4137-8328-EA19152EABA1}" presName="sibTrans" presStyleLbl="sibTrans1D1" presStyleIdx="2" presStyleCnt="4"/>
      <dgm:spPr/>
      <dgm:t>
        <a:bodyPr/>
        <a:lstStyle/>
        <a:p>
          <a:endParaRPr lang="es-ES_tradnl"/>
        </a:p>
      </dgm:t>
    </dgm:pt>
    <dgm:pt modelId="{8B383136-5680-4331-B398-EED1971EC04D}" type="pres">
      <dgm:prSet presAssocID="{8077EBF4-7D0D-4AD5-A8A7-92D956494AA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25FF9AC-B406-4E3A-865D-349F4EEDBCE0}" type="pres">
      <dgm:prSet presAssocID="{8077EBF4-7D0D-4AD5-A8A7-92D956494AA9}" presName="spNode" presStyleCnt="0"/>
      <dgm:spPr/>
    </dgm:pt>
    <dgm:pt modelId="{FB94960E-B2F4-46BF-9B8D-06660FD5C4F3}" type="pres">
      <dgm:prSet presAssocID="{EC500F04-896B-45A0-B5AC-DE982718C3A9}" presName="sibTrans" presStyleLbl="sibTrans1D1" presStyleIdx="3" presStyleCnt="4"/>
      <dgm:spPr/>
      <dgm:t>
        <a:bodyPr/>
        <a:lstStyle/>
        <a:p>
          <a:endParaRPr lang="es-ES_tradnl"/>
        </a:p>
      </dgm:t>
    </dgm:pt>
  </dgm:ptLst>
  <dgm:cxnLst>
    <dgm:cxn modelId="{8549DB86-072A-499A-B525-A623626AF512}" type="presOf" srcId="{4614BD3E-4B5E-4D49-B5BB-724B7D421623}" destId="{247C9EBB-4883-4C91-A4FC-E14CE6896B84}" srcOrd="0" destOrd="0" presId="urn:microsoft.com/office/officeart/2005/8/layout/cycle5"/>
    <dgm:cxn modelId="{DE2A3787-842B-470D-A9FF-FBED2C766281}" type="presOf" srcId="{1E7D618A-03C5-449C-96D6-BB651ACCAF0D}" destId="{79C3CFE0-7626-4688-917E-9A626D15BD79}" srcOrd="0" destOrd="0" presId="urn:microsoft.com/office/officeart/2005/8/layout/cycle5"/>
    <dgm:cxn modelId="{9AA159C9-C376-4B01-A8AA-3F45F1D1E46B}" type="presOf" srcId="{96BAE337-E0EF-4FB7-B5FF-4EEFD1BF8458}" destId="{26DBF2D0-733A-4063-9161-5AF21CEE8841}" srcOrd="0" destOrd="0" presId="urn:microsoft.com/office/officeart/2005/8/layout/cycle5"/>
    <dgm:cxn modelId="{6420159A-60C8-4F7E-B6C7-978337210690}" type="presOf" srcId="{87A3FDEB-ADD9-4E88-8C86-06F7C2F38215}" destId="{C6CECB98-F3B1-42FE-B4CF-F9B9E31D67C8}" srcOrd="0" destOrd="0" presId="urn:microsoft.com/office/officeart/2005/8/layout/cycle5"/>
    <dgm:cxn modelId="{C96DFF69-93FF-4C87-9E49-8B06E502D2C0}" type="presOf" srcId="{8077EBF4-7D0D-4AD5-A8A7-92D956494AA9}" destId="{8B383136-5680-4331-B398-EED1971EC04D}" srcOrd="0" destOrd="0" presId="urn:microsoft.com/office/officeart/2005/8/layout/cycle5"/>
    <dgm:cxn modelId="{4E366D3B-26B6-4203-A20B-D3E52A421B51}" srcId="{87A3FDEB-ADD9-4E88-8C86-06F7C2F38215}" destId="{4CDFD64F-30E1-4B30-809F-2C77171E5D44}" srcOrd="1" destOrd="0" parTransId="{621D9F6A-DF92-4195-B97F-A8370F3A5C5C}" sibTransId="{4614BD3E-4B5E-4D49-B5BB-724B7D421623}"/>
    <dgm:cxn modelId="{C71121FC-A4DE-4464-A864-97ECD4F95A3B}" type="presOf" srcId="{FE89F309-DE7A-4137-8328-EA19152EABA1}" destId="{B2C4E9A6-64A0-42B3-A875-304B882CC504}" srcOrd="0" destOrd="0" presId="urn:microsoft.com/office/officeart/2005/8/layout/cycle5"/>
    <dgm:cxn modelId="{1CA77C78-C36A-4E4F-9327-003552174624}" type="presOf" srcId="{1D602446-8D06-4357-A993-79D0B7D8138C}" destId="{71A10EF2-7B59-4E04-B713-FA9DDD44897E}" srcOrd="0" destOrd="0" presId="urn:microsoft.com/office/officeart/2005/8/layout/cycle5"/>
    <dgm:cxn modelId="{587C7764-8456-4F90-9590-7287FD4F5D29}" type="presOf" srcId="{EC500F04-896B-45A0-B5AC-DE982718C3A9}" destId="{FB94960E-B2F4-46BF-9B8D-06660FD5C4F3}" srcOrd="0" destOrd="0" presId="urn:microsoft.com/office/officeart/2005/8/layout/cycle5"/>
    <dgm:cxn modelId="{D21EBA7B-F80D-457D-BE83-F6C7FE9F0EAE}" srcId="{87A3FDEB-ADD9-4E88-8C86-06F7C2F38215}" destId="{1D602446-8D06-4357-A993-79D0B7D8138C}" srcOrd="2" destOrd="0" parTransId="{5A5F3F49-02C9-4876-81CF-7E610A510895}" sibTransId="{FE89F309-DE7A-4137-8328-EA19152EABA1}"/>
    <dgm:cxn modelId="{10A4E810-8A34-4777-B803-BA72D0DB8169}" srcId="{87A3FDEB-ADD9-4E88-8C86-06F7C2F38215}" destId="{8077EBF4-7D0D-4AD5-A8A7-92D956494AA9}" srcOrd="3" destOrd="0" parTransId="{A7F3E323-5E2C-47A7-AAB1-55D129AE0150}" sibTransId="{EC500F04-896B-45A0-B5AC-DE982718C3A9}"/>
    <dgm:cxn modelId="{88145CD9-863E-48E3-8A86-95D6E68E4E72}" type="presOf" srcId="{4CDFD64F-30E1-4B30-809F-2C77171E5D44}" destId="{6C60255C-A7E7-4314-B880-2E558F79819C}" srcOrd="0" destOrd="0" presId="urn:microsoft.com/office/officeart/2005/8/layout/cycle5"/>
    <dgm:cxn modelId="{485C969D-F0CE-4C9D-9C1A-92BFAB3D5762}" srcId="{87A3FDEB-ADD9-4E88-8C86-06F7C2F38215}" destId="{96BAE337-E0EF-4FB7-B5FF-4EEFD1BF8458}" srcOrd="0" destOrd="0" parTransId="{84D1D99B-AA49-4C0D-9234-FD9FD282439B}" sibTransId="{1E7D618A-03C5-449C-96D6-BB651ACCAF0D}"/>
    <dgm:cxn modelId="{2FFA1801-04A9-445E-B7A0-2CDA859608E6}" type="presParOf" srcId="{C6CECB98-F3B1-42FE-B4CF-F9B9E31D67C8}" destId="{26DBF2D0-733A-4063-9161-5AF21CEE8841}" srcOrd="0" destOrd="0" presId="urn:microsoft.com/office/officeart/2005/8/layout/cycle5"/>
    <dgm:cxn modelId="{4EF047C9-5239-4269-A862-753B75F6DDE0}" type="presParOf" srcId="{C6CECB98-F3B1-42FE-B4CF-F9B9E31D67C8}" destId="{BB5C7D7C-10B5-4C7A-99C5-0875C23DA21A}" srcOrd="1" destOrd="0" presId="urn:microsoft.com/office/officeart/2005/8/layout/cycle5"/>
    <dgm:cxn modelId="{D93FA957-3363-4C76-859B-54503D848569}" type="presParOf" srcId="{C6CECB98-F3B1-42FE-B4CF-F9B9E31D67C8}" destId="{79C3CFE0-7626-4688-917E-9A626D15BD79}" srcOrd="2" destOrd="0" presId="urn:microsoft.com/office/officeart/2005/8/layout/cycle5"/>
    <dgm:cxn modelId="{FB749274-763B-46E1-A659-6C79A1C8C960}" type="presParOf" srcId="{C6CECB98-F3B1-42FE-B4CF-F9B9E31D67C8}" destId="{6C60255C-A7E7-4314-B880-2E558F79819C}" srcOrd="3" destOrd="0" presId="urn:microsoft.com/office/officeart/2005/8/layout/cycle5"/>
    <dgm:cxn modelId="{60491870-9652-498A-BD0E-1F61C64DE731}" type="presParOf" srcId="{C6CECB98-F3B1-42FE-B4CF-F9B9E31D67C8}" destId="{E900735D-1335-419C-B19E-D9AB4FE7C790}" srcOrd="4" destOrd="0" presId="urn:microsoft.com/office/officeart/2005/8/layout/cycle5"/>
    <dgm:cxn modelId="{7598B823-4091-4A89-A843-5ED7A330EC7D}" type="presParOf" srcId="{C6CECB98-F3B1-42FE-B4CF-F9B9E31D67C8}" destId="{247C9EBB-4883-4C91-A4FC-E14CE6896B84}" srcOrd="5" destOrd="0" presId="urn:microsoft.com/office/officeart/2005/8/layout/cycle5"/>
    <dgm:cxn modelId="{78AD4F24-E502-4A75-9E87-37591112B329}" type="presParOf" srcId="{C6CECB98-F3B1-42FE-B4CF-F9B9E31D67C8}" destId="{71A10EF2-7B59-4E04-B713-FA9DDD44897E}" srcOrd="6" destOrd="0" presId="urn:microsoft.com/office/officeart/2005/8/layout/cycle5"/>
    <dgm:cxn modelId="{881465AF-9C9D-4CD3-AABD-407AABBF5828}" type="presParOf" srcId="{C6CECB98-F3B1-42FE-B4CF-F9B9E31D67C8}" destId="{BB0AB4B7-023E-41C1-9A5B-B67AC95DA48F}" srcOrd="7" destOrd="0" presId="urn:microsoft.com/office/officeart/2005/8/layout/cycle5"/>
    <dgm:cxn modelId="{2D6C88FC-8AD2-4B00-8043-A6A25D3BF0A2}" type="presParOf" srcId="{C6CECB98-F3B1-42FE-B4CF-F9B9E31D67C8}" destId="{B2C4E9A6-64A0-42B3-A875-304B882CC504}" srcOrd="8" destOrd="0" presId="urn:microsoft.com/office/officeart/2005/8/layout/cycle5"/>
    <dgm:cxn modelId="{43E80F59-C9D9-4DF2-9042-F2C1DE5F48D3}" type="presParOf" srcId="{C6CECB98-F3B1-42FE-B4CF-F9B9E31D67C8}" destId="{8B383136-5680-4331-B398-EED1971EC04D}" srcOrd="9" destOrd="0" presId="urn:microsoft.com/office/officeart/2005/8/layout/cycle5"/>
    <dgm:cxn modelId="{E4A0C79C-A90B-44A2-913F-A046C59752CD}" type="presParOf" srcId="{C6CECB98-F3B1-42FE-B4CF-F9B9E31D67C8}" destId="{F25FF9AC-B406-4E3A-865D-349F4EEDBCE0}" srcOrd="10" destOrd="0" presId="urn:microsoft.com/office/officeart/2005/8/layout/cycle5"/>
    <dgm:cxn modelId="{35ABB254-6108-448B-91AE-90B5A157DD36}" type="presParOf" srcId="{C6CECB98-F3B1-42FE-B4CF-F9B9E31D67C8}" destId="{FB94960E-B2F4-46BF-9B8D-06660FD5C4F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75E49-C4D4-4CB6-B9D1-2EE23B859A8B}">
      <dsp:nvSpPr>
        <dsp:cNvPr id="0" name=""/>
        <dsp:cNvSpPr/>
      </dsp:nvSpPr>
      <dsp:spPr>
        <a:xfrm>
          <a:off x="8981" y="0"/>
          <a:ext cx="5670668" cy="3544168"/>
        </a:xfrm>
        <a:prstGeom prst="swooshArrow">
          <a:avLst>
            <a:gd name="adj1" fmla="val 25000"/>
            <a:gd name="adj2" fmla="val 25000"/>
          </a:avLst>
        </a:prstGeom>
        <a:gradFill rotWithShape="1">
          <a:gsLst>
            <a:gs pos="0">
              <a:schemeClr val="accent2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DC283390-CA45-4036-98CF-0DFDE780981D}">
      <dsp:nvSpPr>
        <dsp:cNvPr id="0" name=""/>
        <dsp:cNvSpPr/>
      </dsp:nvSpPr>
      <dsp:spPr>
        <a:xfrm>
          <a:off x="729156" y="2446184"/>
          <a:ext cx="147437" cy="147437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8258F895-EA9C-4C67-8BA7-F8FB5E231447}">
      <dsp:nvSpPr>
        <dsp:cNvPr id="0" name=""/>
        <dsp:cNvSpPr/>
      </dsp:nvSpPr>
      <dsp:spPr>
        <a:xfrm>
          <a:off x="802875" y="2519903"/>
          <a:ext cx="1321265" cy="1024264"/>
        </a:xfrm>
        <a:prstGeom prst="rect">
          <a:avLst/>
        </a:prstGeom>
        <a:gradFill rotWithShape="1">
          <a:gsLst>
            <a:gs pos="0">
              <a:schemeClr val="accent2"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7812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Guatemala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40,000 en fincas en el Estado de Chiapas, México</a:t>
          </a:r>
          <a:endParaRPr lang="es-SV" sz="1300" b="1" kern="1200" dirty="0"/>
        </a:p>
      </dsp:txBody>
      <dsp:txXfrm>
        <a:off x="802875" y="2519903"/>
        <a:ext cx="1321265" cy="1024264"/>
      </dsp:txXfrm>
    </dsp:sp>
    <dsp:sp modelId="{0D267F7E-5A91-49A3-864E-1E5B4BD6C701}">
      <dsp:nvSpPr>
        <dsp:cNvPr id="0" name=""/>
        <dsp:cNvSpPr/>
      </dsp:nvSpPr>
      <dsp:spPr>
        <a:xfrm>
          <a:off x="2030575" y="1482879"/>
          <a:ext cx="266521" cy="26652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DE1BC9D9-F2A4-4179-AA0F-20EB0ABEFF66}">
      <dsp:nvSpPr>
        <dsp:cNvPr id="0" name=""/>
        <dsp:cNvSpPr/>
      </dsp:nvSpPr>
      <dsp:spPr>
        <a:xfrm>
          <a:off x="2163835" y="1616140"/>
          <a:ext cx="1360960" cy="192802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4122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Nicaragua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/>
            <a:t>12,000 en campos de cultivo en Costa Rica. </a:t>
          </a:r>
          <a:r>
            <a:rPr lang="es-SV" sz="1300" b="0" kern="1200" dirty="0" smtClean="0"/>
            <a:t> </a:t>
          </a:r>
          <a:endParaRPr lang="es-SV" sz="1300" b="0" kern="1200" dirty="0"/>
        </a:p>
      </dsp:txBody>
      <dsp:txXfrm>
        <a:off x="2163835" y="1616140"/>
        <a:ext cx="1360960" cy="1928027"/>
      </dsp:txXfrm>
    </dsp:sp>
    <dsp:sp modelId="{0CC6A6C1-2834-4D52-8E5F-370591E0E050}">
      <dsp:nvSpPr>
        <dsp:cNvPr id="0" name=""/>
        <dsp:cNvSpPr/>
      </dsp:nvSpPr>
      <dsp:spPr>
        <a:xfrm>
          <a:off x="3595679" y="896674"/>
          <a:ext cx="368593" cy="36859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113E377E-41F8-4350-8356-DA2134BBB516}">
      <dsp:nvSpPr>
        <dsp:cNvPr id="0" name=""/>
        <dsp:cNvSpPr/>
      </dsp:nvSpPr>
      <dsp:spPr>
        <a:xfrm>
          <a:off x="3779976" y="1080971"/>
          <a:ext cx="1360960" cy="2463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31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El Salvador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300" kern="1200" dirty="0"/>
        </a:p>
      </dsp:txBody>
      <dsp:txXfrm>
        <a:off x="3779976" y="1080971"/>
        <a:ext cx="1360960" cy="2463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05DA2-2D13-492C-BE6E-0CD4A4F30DF2}">
      <dsp:nvSpPr>
        <dsp:cNvPr id="0" name=""/>
        <dsp:cNvSpPr/>
      </dsp:nvSpPr>
      <dsp:spPr>
        <a:xfrm>
          <a:off x="426647" y="0"/>
          <a:ext cx="4835337" cy="354416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CA28B-6BE3-4CB6-8870-3EFCD42078A3}">
      <dsp:nvSpPr>
        <dsp:cNvPr id="0" name=""/>
        <dsp:cNvSpPr/>
      </dsp:nvSpPr>
      <dsp:spPr>
        <a:xfrm>
          <a:off x="6110" y="1063250"/>
          <a:ext cx="1831028" cy="1417667"/>
        </a:xfrm>
        <a:prstGeom prst="roundRect">
          <a:avLst/>
        </a:prstGeom>
        <a:gradFill rotWithShape="1">
          <a:gsLst>
            <a:gs pos="0">
              <a:schemeClr val="accent2"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b="1" kern="1200" dirty="0" smtClean="0"/>
            <a:t>Reclutamiento</a:t>
          </a:r>
          <a:endParaRPr lang="es-SV" sz="1700" b="1" kern="1200" dirty="0"/>
        </a:p>
      </dsp:txBody>
      <dsp:txXfrm>
        <a:off x="75315" y="1132455"/>
        <a:ext cx="1692618" cy="1279257"/>
      </dsp:txXfrm>
    </dsp:sp>
    <dsp:sp modelId="{00F92C5B-8881-43F2-B9CE-2905E37E5732}">
      <dsp:nvSpPr>
        <dsp:cNvPr id="0" name=""/>
        <dsp:cNvSpPr/>
      </dsp:nvSpPr>
      <dsp:spPr>
        <a:xfrm>
          <a:off x="1928801" y="1063250"/>
          <a:ext cx="1831028" cy="1417667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b="0" kern="1200" dirty="0" smtClean="0"/>
            <a:t>Selección </a:t>
          </a:r>
          <a:endParaRPr lang="es-SV" sz="1700" b="0" kern="1200" dirty="0"/>
        </a:p>
      </dsp:txBody>
      <dsp:txXfrm>
        <a:off x="1998006" y="1132455"/>
        <a:ext cx="1692618" cy="1279257"/>
      </dsp:txXfrm>
    </dsp:sp>
    <dsp:sp modelId="{681534EF-5FF7-4EDA-8A8E-ED91CAAAEFF6}">
      <dsp:nvSpPr>
        <dsp:cNvPr id="0" name=""/>
        <dsp:cNvSpPr/>
      </dsp:nvSpPr>
      <dsp:spPr>
        <a:xfrm>
          <a:off x="3851492" y="1063250"/>
          <a:ext cx="1831028" cy="14176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Contratación</a:t>
          </a:r>
          <a:endParaRPr lang="es-SV" sz="1700" kern="1200" dirty="0"/>
        </a:p>
      </dsp:txBody>
      <dsp:txXfrm>
        <a:off x="3920697" y="1132455"/>
        <a:ext cx="1692618" cy="12792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27B02-6B47-440F-AF91-CB2CB85494F5}">
      <dsp:nvSpPr>
        <dsp:cNvPr id="0" name=""/>
        <dsp:cNvSpPr/>
      </dsp:nvSpPr>
      <dsp:spPr>
        <a:xfrm rot="5400000">
          <a:off x="975122" y="1187375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EF9A8-9913-4306-B712-5F9195D1E13E}">
      <dsp:nvSpPr>
        <dsp:cNvPr id="0" name=""/>
        <dsp:cNvSpPr/>
      </dsp:nvSpPr>
      <dsp:spPr>
        <a:xfrm>
          <a:off x="696901" y="23283"/>
          <a:ext cx="1767802" cy="1237404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>
              <a:solidFill>
                <a:schemeClr val="tx1"/>
              </a:solidFill>
            </a:rPr>
            <a:t>Entidad competente</a:t>
          </a:r>
          <a:endParaRPr lang="es-SV" sz="1800" kern="1200" dirty="0">
            <a:solidFill>
              <a:schemeClr val="tx1"/>
            </a:solidFill>
          </a:endParaRPr>
        </a:p>
      </dsp:txBody>
      <dsp:txXfrm>
        <a:off x="757317" y="83699"/>
        <a:ext cx="1646970" cy="1116572"/>
      </dsp:txXfrm>
    </dsp:sp>
    <dsp:sp modelId="{4446D06D-2563-4118-BED0-2A6B4994FE7F}">
      <dsp:nvSpPr>
        <dsp:cNvPr id="0" name=""/>
        <dsp:cNvSpPr/>
      </dsp:nvSpPr>
      <dsp:spPr>
        <a:xfrm>
          <a:off x="2464704" y="141298"/>
          <a:ext cx="1285731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600" kern="1200" dirty="0"/>
        </a:p>
      </dsp:txBody>
      <dsp:txXfrm>
        <a:off x="2464704" y="141298"/>
        <a:ext cx="1285731" cy="1000125"/>
      </dsp:txXfrm>
    </dsp:sp>
    <dsp:sp modelId="{C7990C14-BE76-4248-BD37-B1C0A154E511}">
      <dsp:nvSpPr>
        <dsp:cNvPr id="0" name=""/>
        <dsp:cNvSpPr/>
      </dsp:nvSpPr>
      <dsp:spPr>
        <a:xfrm rot="5400000">
          <a:off x="2440819" y="2577389"/>
          <a:ext cx="1050131" cy="119553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579A3-6CE7-4A1D-BED9-43551AF40C8D}">
      <dsp:nvSpPr>
        <dsp:cNvPr id="0" name=""/>
        <dsp:cNvSpPr/>
      </dsp:nvSpPr>
      <dsp:spPr>
        <a:xfrm>
          <a:off x="2162598" y="1413297"/>
          <a:ext cx="1767802" cy="1237404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>
              <a:solidFill>
                <a:schemeClr val="tx1"/>
              </a:solidFill>
            </a:rPr>
            <a:t>Ministerio de Trabajo y Previsión Social</a:t>
          </a:r>
          <a:endParaRPr lang="es-SV" sz="1800" kern="1200" dirty="0">
            <a:solidFill>
              <a:schemeClr val="tx1"/>
            </a:solidFill>
          </a:endParaRPr>
        </a:p>
      </dsp:txBody>
      <dsp:txXfrm>
        <a:off x="2223014" y="1473713"/>
        <a:ext cx="1646970" cy="1116572"/>
      </dsp:txXfrm>
    </dsp:sp>
    <dsp:sp modelId="{BC5DE130-9783-449E-B416-D5C48B9DAA9A}">
      <dsp:nvSpPr>
        <dsp:cNvPr id="0" name=""/>
        <dsp:cNvSpPr/>
      </dsp:nvSpPr>
      <dsp:spPr>
        <a:xfrm>
          <a:off x="3964954" y="1531312"/>
          <a:ext cx="1651663" cy="100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Art. 7 LOFT</a:t>
          </a:r>
          <a:endParaRPr lang="es-SV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600" kern="1200" dirty="0" smtClean="0"/>
            <a:t>Art. 74 LOFT</a:t>
          </a:r>
          <a:endParaRPr lang="es-SV" sz="1600" kern="1200" dirty="0"/>
        </a:p>
      </dsp:txBody>
      <dsp:txXfrm>
        <a:off x="3964954" y="1531312"/>
        <a:ext cx="1651663" cy="1000125"/>
      </dsp:txXfrm>
    </dsp:sp>
    <dsp:sp modelId="{05E465AF-337A-4C80-AB37-4CB71844E90C}">
      <dsp:nvSpPr>
        <dsp:cNvPr id="0" name=""/>
        <dsp:cNvSpPr/>
      </dsp:nvSpPr>
      <dsp:spPr>
        <a:xfrm>
          <a:off x="3628294" y="2803311"/>
          <a:ext cx="1767802" cy="1237404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>
              <a:solidFill>
                <a:schemeClr val="tx1"/>
              </a:solidFill>
            </a:rPr>
            <a:t>Agencia privada reclutadora </a:t>
          </a:r>
          <a:endParaRPr lang="es-SV" sz="1800" kern="1200" dirty="0">
            <a:solidFill>
              <a:schemeClr val="tx1"/>
            </a:solidFill>
          </a:endParaRPr>
        </a:p>
      </dsp:txBody>
      <dsp:txXfrm>
        <a:off x="3688710" y="2863727"/>
        <a:ext cx="1646970" cy="1116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DBF2D0-733A-4063-9161-5AF21CEE8841}">
      <dsp:nvSpPr>
        <dsp:cNvPr id="0" name=""/>
        <dsp:cNvSpPr/>
      </dsp:nvSpPr>
      <dsp:spPr>
        <a:xfrm>
          <a:off x="2015819" y="848"/>
          <a:ext cx="1080928" cy="7026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MTPS</a:t>
          </a:r>
          <a:endParaRPr lang="es-SV" sz="1800" kern="1200" dirty="0"/>
        </a:p>
      </dsp:txBody>
      <dsp:txXfrm>
        <a:off x="2050117" y="35146"/>
        <a:ext cx="1012332" cy="634007"/>
      </dsp:txXfrm>
    </dsp:sp>
    <dsp:sp modelId="{79C3CFE0-7626-4688-917E-9A626D15BD79}">
      <dsp:nvSpPr>
        <dsp:cNvPr id="0" name=""/>
        <dsp:cNvSpPr/>
      </dsp:nvSpPr>
      <dsp:spPr>
        <a:xfrm>
          <a:off x="1396266" y="352150"/>
          <a:ext cx="2320035" cy="2320035"/>
        </a:xfrm>
        <a:custGeom>
          <a:avLst/>
          <a:gdLst/>
          <a:ahLst/>
          <a:cxnLst/>
          <a:rect l="0" t="0" r="0" b="0"/>
          <a:pathLst>
            <a:path>
              <a:moveTo>
                <a:pt x="1849471" y="227121"/>
              </a:moveTo>
              <a:arcTo wR="1160017" hR="1160017" stAng="18387967" swAng="1632514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0255C-A7E7-4314-B880-2E558F79819C}">
      <dsp:nvSpPr>
        <dsp:cNvPr id="0" name=""/>
        <dsp:cNvSpPr/>
      </dsp:nvSpPr>
      <dsp:spPr>
        <a:xfrm>
          <a:off x="3175837" y="1160866"/>
          <a:ext cx="1080928" cy="7026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OIM</a:t>
          </a:r>
          <a:endParaRPr lang="es-SV" sz="1800" kern="1200" dirty="0"/>
        </a:p>
      </dsp:txBody>
      <dsp:txXfrm>
        <a:off x="3210135" y="1195164"/>
        <a:ext cx="1012332" cy="634007"/>
      </dsp:txXfrm>
    </dsp:sp>
    <dsp:sp modelId="{247C9EBB-4883-4C91-A4FC-E14CE6896B84}">
      <dsp:nvSpPr>
        <dsp:cNvPr id="0" name=""/>
        <dsp:cNvSpPr/>
      </dsp:nvSpPr>
      <dsp:spPr>
        <a:xfrm>
          <a:off x="1396266" y="352150"/>
          <a:ext cx="2320035" cy="2320035"/>
        </a:xfrm>
        <a:custGeom>
          <a:avLst/>
          <a:gdLst/>
          <a:ahLst/>
          <a:cxnLst/>
          <a:rect l="0" t="0" r="0" b="0"/>
          <a:pathLst>
            <a:path>
              <a:moveTo>
                <a:pt x="2199730" y="1674447"/>
              </a:moveTo>
              <a:arcTo wR="1160017" hR="1160017" stAng="1579519" swAng="1632514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10EF2-7B59-4E04-B713-FA9DDD44897E}">
      <dsp:nvSpPr>
        <dsp:cNvPr id="0" name=""/>
        <dsp:cNvSpPr/>
      </dsp:nvSpPr>
      <dsp:spPr>
        <a:xfrm>
          <a:off x="2015819" y="2320884"/>
          <a:ext cx="1080928" cy="7026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DGME</a:t>
          </a:r>
          <a:endParaRPr lang="es-SV" sz="1800" kern="1200" dirty="0"/>
        </a:p>
      </dsp:txBody>
      <dsp:txXfrm>
        <a:off x="2050117" y="2355182"/>
        <a:ext cx="1012332" cy="634007"/>
      </dsp:txXfrm>
    </dsp:sp>
    <dsp:sp modelId="{B2C4E9A6-64A0-42B3-A875-304B882CC504}">
      <dsp:nvSpPr>
        <dsp:cNvPr id="0" name=""/>
        <dsp:cNvSpPr/>
      </dsp:nvSpPr>
      <dsp:spPr>
        <a:xfrm>
          <a:off x="1396266" y="352150"/>
          <a:ext cx="2320035" cy="2320035"/>
        </a:xfrm>
        <a:custGeom>
          <a:avLst/>
          <a:gdLst/>
          <a:ahLst/>
          <a:cxnLst/>
          <a:rect l="0" t="0" r="0" b="0"/>
          <a:pathLst>
            <a:path>
              <a:moveTo>
                <a:pt x="470564" y="2092914"/>
              </a:moveTo>
              <a:arcTo wR="1160017" hR="1160017" stAng="7587967" swAng="1632514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83136-5680-4331-B398-EED1971EC04D}">
      <dsp:nvSpPr>
        <dsp:cNvPr id="0" name=""/>
        <dsp:cNvSpPr/>
      </dsp:nvSpPr>
      <dsp:spPr>
        <a:xfrm>
          <a:off x="855801" y="1160866"/>
          <a:ext cx="1080928" cy="7026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 smtClean="0"/>
            <a:t>MINREX</a:t>
          </a:r>
          <a:endParaRPr lang="es-SV" sz="1800" kern="1200" dirty="0"/>
        </a:p>
      </dsp:txBody>
      <dsp:txXfrm>
        <a:off x="890099" y="1195164"/>
        <a:ext cx="1012332" cy="634007"/>
      </dsp:txXfrm>
    </dsp:sp>
    <dsp:sp modelId="{FB94960E-B2F4-46BF-9B8D-06660FD5C4F3}">
      <dsp:nvSpPr>
        <dsp:cNvPr id="0" name=""/>
        <dsp:cNvSpPr/>
      </dsp:nvSpPr>
      <dsp:spPr>
        <a:xfrm>
          <a:off x="1396266" y="352150"/>
          <a:ext cx="2320035" cy="2320035"/>
        </a:xfrm>
        <a:custGeom>
          <a:avLst/>
          <a:gdLst/>
          <a:ahLst/>
          <a:cxnLst/>
          <a:rect l="0" t="0" r="0" b="0"/>
          <a:pathLst>
            <a:path>
              <a:moveTo>
                <a:pt x="120304" y="645587"/>
              </a:moveTo>
              <a:arcTo wR="1160017" hR="1160017" stAng="12379519" swAng="1632514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C83B6-3EBD-5A4E-ABE5-FAA0481BD4FB}" type="datetimeFigureOut">
              <a:rPr lang="en-US" smtClean="0"/>
              <a:pPr/>
              <a:t>5/5/2015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27170-10E5-694F-B837-C0348516D80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97717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Comentario de OMAR en cuadrito</a:t>
            </a:r>
            <a:r>
              <a:rPr lang="es-ES_trad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amarillo “2” arriba</a:t>
            </a:r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CO96 sobre agencias retribuidas de colocación... se puede incluir?</a:t>
            </a:r>
          </a:p>
          <a:p>
            <a:endParaRPr lang="es-ES_trad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NOTA:</a:t>
            </a:r>
            <a:r>
              <a:rPr lang="es-ES_trad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hay que borrar el cuadrito para finalizar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27170-10E5-694F-B837-C0348516D80F}" type="slidenum">
              <a:rPr lang="es-ES_tradnl" smtClean="0"/>
              <a:pPr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53940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Comentario de OMAR en cuadrito</a:t>
            </a:r>
            <a:r>
              <a:rPr lang="es-ES_trad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amarillo “2” arriba</a:t>
            </a:r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CO96 sobre agencias retribuidas de colocación... se puede incluir?</a:t>
            </a:r>
          </a:p>
          <a:p>
            <a:endParaRPr lang="es-ES_trad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NOTA:</a:t>
            </a:r>
            <a:r>
              <a:rPr lang="es-ES_trad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hay que borrar el cuadrito para finalizar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27170-10E5-694F-B837-C0348516D80F}" type="slidenum">
              <a:rPr lang="es-ES_tradnl" smtClean="0"/>
              <a:pPr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353940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NOTA:</a:t>
            </a:r>
            <a:r>
              <a:rPr lang="es-ES_trad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hay que borrar el cuadrito para finalizar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27170-10E5-694F-B837-C0348516D80F}" type="slidenum">
              <a:rPr lang="es-ES_tradnl" smtClean="0">
                <a:solidFill>
                  <a:prstClr val="black"/>
                </a:solidFill>
              </a:rPr>
              <a:pPr/>
              <a:t>14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404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NOTA:</a:t>
            </a:r>
            <a:r>
              <a:rPr lang="es-ES_trad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hay que borrar el cuadrito para finalizar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27170-10E5-694F-B837-C0348516D80F}" type="slidenum">
              <a:rPr lang="es-ES_tradnl" smtClean="0">
                <a:solidFill>
                  <a:prstClr val="black"/>
                </a:solidFill>
              </a:rPr>
              <a:pPr/>
              <a:t>20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404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NOTA:</a:t>
            </a:r>
            <a:r>
              <a:rPr lang="es-ES_tradn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hay que borrar el cuadrito para finalizar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27170-10E5-694F-B837-C0348516D80F}" type="slidenum">
              <a:rPr lang="es-ES_tradnl" smtClean="0">
                <a:solidFill>
                  <a:prstClr val="black"/>
                </a:solidFill>
              </a:rPr>
              <a:pPr/>
              <a:t>21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40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B31BD47-3955-42D6-BA02-A143945C81D2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s-SV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2E2E-EAD8-49A0-8ABF-C57546265E20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A6F2E-769C-4456-9AB4-311C41D4EE69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006E-03EB-4EFE-A50D-78389915041F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3C0963E-B353-4ECA-A872-662F6E1E72C0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89B3EDF-EA1C-4FE3-B568-0A8875C75213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07F8D-2127-4529-9DCB-079214F7B29C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CD1A98-705C-46BA-8C07-22FA1D4F599E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5A4876-8B16-4B69-BB49-6EB3E873AB9E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7505C6F3-01EC-448F-8662-D79AB14DE8CB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4A73-06EB-4E82-B555-8FB518D1950C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4812-8E63-4F8D-A68C-87F3F8E612D4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0454-7DFA-44F9-B7D8-812330FD89E8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E835-5A33-452A-9940-33A6083C2601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C4E2E8EB-021B-47B6-A8D6-7D0845BA2ABC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s-SV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D86F2C7-D23F-48A6-8119-410A972D670D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3933-1E40-4105-ADF6-2DC605186496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F1D3-E90B-4EB7-BD15-B7B2A1C6AABD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8248-B496-4193-ABFE-F707C1587627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C47-2196-4DFA-B298-E33298F6DBCA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CC3959-E6E3-44B1-B02A-6A75757C7667}" type="datetime1">
              <a:rPr lang="es-SV" smtClean="0"/>
              <a:pPr/>
              <a:t>05/05/2015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A91A002-D4BB-4084-B9E0-890D4AC19D9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dyn/normlex/es/f?p=NORMLEXPUB:12100:0::NO::P12100_INSTRUMENT_ID:312241" TargetMode="External"/><Relationship Id="rId2" Type="http://schemas.openxmlformats.org/officeDocument/2006/relationships/hyperlink" Target="http://www.asamblea.gob.sv/eparlamento/indice-legislativo/buscador-de-documentos-legislativos/ley-de-organizacion-y-funciones-del-sector-trabajo-y-prevision-soc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lo.org/dyn/normlex/es/f?p=NORMLEXPUB:12100:0::NO:12100:P12100_ILO_CODE:C181" TargetMode="External"/><Relationship Id="rId5" Type="http://schemas.openxmlformats.org/officeDocument/2006/relationships/hyperlink" Target="http://www.ilo.org/dyn/normlex/es/f?p=NORMLEXPUB:12100:0::NO:12100:P12100_ILO_CODE:C143" TargetMode="External"/><Relationship Id="rId4" Type="http://schemas.openxmlformats.org/officeDocument/2006/relationships/hyperlink" Target="http://www.ilo.org/dyn/normlex/es/f?p=NORMLEXPUB:12100:0::NO::P12100_INSTRUMENT_ID:312242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ree.gob.sv/index.php?option=com_rsfiles&amp;layout=preview&amp;tmpl=component&amp;path=Modelos+de+Gestion/Modelo+de+gestion+FINAL+FEBRERO+2011.pdf&amp;Itemid=97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workers.org/country-data-countries/canada" TargetMode="External"/><Relationship Id="rId2" Type="http://schemas.openxmlformats.org/officeDocument/2006/relationships/hyperlink" Target="http://globalworkers.org/visa-pag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3672408" cy="2808312"/>
          </a:xfrm>
        </p:spPr>
        <p:txBody>
          <a:bodyPr>
            <a:normAutofit/>
          </a:bodyPr>
          <a:lstStyle/>
          <a:p>
            <a:r>
              <a:rPr lang="es-SV" b="1" dirty="0">
                <a:solidFill>
                  <a:schemeClr val="accent4"/>
                </a:solidFill>
              </a:rPr>
              <a:t> </a:t>
            </a:r>
            <a:r>
              <a:rPr lang="es-SV" dirty="0">
                <a:solidFill>
                  <a:schemeClr val="accent4"/>
                </a:solidFill>
              </a:rPr>
              <a:t>“Análisis comparativo de leyes de reclutamiento para trabajadores en el exterior </a:t>
            </a:r>
            <a:r>
              <a:rPr lang="es-SV" dirty="0" smtClean="0">
                <a:solidFill>
                  <a:schemeClr val="accent4"/>
                </a:solidFill>
              </a:rPr>
              <a:t>– </a:t>
            </a:r>
            <a:br>
              <a:rPr lang="es-SV" dirty="0" smtClean="0">
                <a:solidFill>
                  <a:schemeClr val="accent4"/>
                </a:solidFill>
              </a:rPr>
            </a:br>
            <a:r>
              <a:rPr lang="es-SV" dirty="0" smtClean="0">
                <a:solidFill>
                  <a:schemeClr val="accent4"/>
                </a:solidFill>
              </a:rPr>
              <a:t>El </a:t>
            </a:r>
            <a:r>
              <a:rPr lang="es-SV" dirty="0">
                <a:solidFill>
                  <a:schemeClr val="accent4"/>
                </a:solidFill>
              </a:rPr>
              <a:t>Salvador”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73216"/>
            <a:ext cx="108395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GWJA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5373216"/>
            <a:ext cx="914400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4725144"/>
            <a:ext cx="1852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accent6"/>
                </a:solidFill>
              </a:rPr>
              <a:t>Presentado por:</a:t>
            </a:r>
            <a:endParaRPr lang="es-ES_tradn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29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Modelo de Gestión de la Migración Laboral Temporal en El Salvador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1807840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sz="2400" dirty="0"/>
              <a:t>Este </a:t>
            </a:r>
            <a:r>
              <a:rPr lang="es-ES_tradnl" sz="2400" dirty="0" smtClean="0"/>
              <a:t>presupone </a:t>
            </a:r>
            <a:r>
              <a:rPr lang="es-ES_tradnl" sz="2400" dirty="0"/>
              <a:t>la delimitación de responsabilidades de las entidades participantes, la transparencia del proceso y la eficacia del programa</a:t>
            </a:r>
            <a:r>
              <a:rPr lang="es-ES_tradnl" sz="2400" dirty="0" smtClean="0"/>
              <a:t>.</a:t>
            </a:r>
          </a:p>
          <a:p>
            <a:pPr marL="0" indent="0" algn="just">
              <a:buNone/>
            </a:pPr>
            <a:endParaRPr lang="es-SV" dirty="0"/>
          </a:p>
          <a:p>
            <a:pPr marL="0" indent="0">
              <a:buNone/>
            </a:pPr>
            <a:endParaRPr lang="es-SV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659890219"/>
              </p:ext>
            </p:extLst>
          </p:nvPr>
        </p:nvGraphicFramePr>
        <p:xfrm>
          <a:off x="2013289" y="3409235"/>
          <a:ext cx="511256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993085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Acuerdos  que impactan en el reclutamiento 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800" dirty="0" smtClean="0"/>
              <a:t>A </a:t>
            </a:r>
            <a:r>
              <a:rPr lang="es-ES_tradnl" sz="2800" dirty="0"/>
              <a:t>pesar de la voluntad del Estado salvadoreño en la concreción de convenios y continuo envío de trabajadores al exterior</a:t>
            </a:r>
            <a:r>
              <a:rPr lang="es-ES_tradnl" sz="2800" dirty="0" smtClean="0"/>
              <a:t>, sobre todo </a:t>
            </a:r>
            <a:r>
              <a:rPr lang="es-ES_tradnl" sz="2800" dirty="0" err="1" smtClean="0"/>
              <a:t>Candá</a:t>
            </a:r>
            <a:r>
              <a:rPr lang="es-ES_tradnl" sz="2800" dirty="0" smtClean="0"/>
              <a:t> y Estados Unidos, </a:t>
            </a:r>
            <a:r>
              <a:rPr lang="es-ES_tradnl" sz="2800" dirty="0"/>
              <a:t>la falta de regulaciones específicas sobre el reclutamiento y colocación, limitan el alcance de estas iniciativas</a:t>
            </a:r>
            <a:r>
              <a:rPr lang="es-ES_tradnl" sz="2800" dirty="0" smtClean="0"/>
              <a:t>.</a:t>
            </a:r>
          </a:p>
          <a:p>
            <a:pPr marL="0" indent="0" algn="just">
              <a:buNone/>
            </a:pPr>
            <a:r>
              <a:rPr lang="es-SV" sz="2800" dirty="0" smtClean="0"/>
              <a:t>¿</a:t>
            </a:r>
            <a:r>
              <a:rPr lang="es-ES_tradnl" sz="2800" i="1" dirty="0" smtClean="0"/>
              <a:t>Dónde figuran las personas trabajadoras migrantes que aplican a programas de empleo temporal en Estados Unidos?</a:t>
            </a:r>
            <a:endParaRPr lang="es-SV" sz="2800" i="1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>
                <a:solidFill>
                  <a:prstClr val="white"/>
                </a:solidFill>
              </a:rPr>
              <a:pPr/>
              <a:t>11</a:t>
            </a:fld>
            <a:endParaRPr lang="es-SV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033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Convenios internacionales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7556313" cy="5112568"/>
          </a:xfrm>
        </p:spPr>
        <p:txBody>
          <a:bodyPr>
            <a:noAutofit/>
          </a:bodyPr>
          <a:lstStyle/>
          <a:p>
            <a:pPr algn="just"/>
            <a:r>
              <a:rPr lang="es-SV" sz="1800" dirty="0" smtClean="0"/>
              <a:t>Convenio 96 sobre </a:t>
            </a:r>
            <a:r>
              <a:rPr lang="es-SV" sz="1800" dirty="0"/>
              <a:t>las agencias retribuidas de colocación </a:t>
            </a:r>
            <a:r>
              <a:rPr lang="es-SV" sz="1800" dirty="0" smtClean="0"/>
              <a:t>(1949</a:t>
            </a:r>
            <a:r>
              <a:rPr lang="es-SV" sz="1800" dirty="0"/>
              <a:t>):  </a:t>
            </a:r>
            <a:endParaRPr lang="es-SV" sz="1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1800" dirty="0" smtClean="0"/>
              <a:t>Distinción </a:t>
            </a:r>
            <a:r>
              <a:rPr lang="es-SV" sz="1800" dirty="0"/>
              <a:t>entre las agencias de colocación con fines </a:t>
            </a:r>
            <a:r>
              <a:rPr lang="es-SV" sz="1800" dirty="0" smtClean="0"/>
              <a:t>lucrativos </a:t>
            </a:r>
            <a:r>
              <a:rPr lang="es-SV" sz="1800" dirty="0"/>
              <a:t>y las agencias de colocación sin fines lucrativos. </a:t>
            </a:r>
            <a:endParaRPr lang="es-SV" sz="1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1800" dirty="0" smtClean="0"/>
              <a:t>Supresión </a:t>
            </a:r>
            <a:r>
              <a:rPr lang="es-SV" sz="1800" dirty="0"/>
              <a:t>progresiva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/>
          </a:p>
          <a:p>
            <a:pPr algn="just"/>
            <a:r>
              <a:rPr lang="es-SV" sz="1800" dirty="0" smtClean="0"/>
              <a:t>Convenio </a:t>
            </a:r>
            <a:r>
              <a:rPr lang="es-SV" sz="1800" dirty="0"/>
              <a:t>97 relativo a los Trabajadores Migrantes (</a:t>
            </a:r>
            <a:r>
              <a:rPr lang="es-SV" sz="1800" dirty="0" smtClean="0"/>
              <a:t>1949)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1800" dirty="0" smtClean="0"/>
              <a:t>Servicio </a:t>
            </a:r>
            <a:r>
              <a:rPr lang="es-SV" sz="1800" dirty="0"/>
              <a:t>gratuito de orientación (</a:t>
            </a:r>
            <a:r>
              <a:rPr lang="es-SV" sz="1800" dirty="0" smtClean="0"/>
              <a:t>Art.2)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1800" dirty="0"/>
              <a:t>C</a:t>
            </a:r>
            <a:r>
              <a:rPr lang="es-SV" sz="1800" dirty="0" smtClean="0"/>
              <a:t>olaboración </a:t>
            </a:r>
            <a:r>
              <a:rPr lang="es-SV" sz="1800" dirty="0"/>
              <a:t>entre los servicios de </a:t>
            </a:r>
            <a:r>
              <a:rPr lang="es-SV" sz="1800" dirty="0" smtClean="0"/>
              <a:t>empleo de </a:t>
            </a:r>
            <a:r>
              <a:rPr lang="es-SV" sz="1800" dirty="0"/>
              <a:t>los países (</a:t>
            </a:r>
            <a:r>
              <a:rPr lang="es-SV" sz="1800" dirty="0" smtClean="0"/>
              <a:t>Art.7)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1800" dirty="0" smtClean="0"/>
              <a:t>Gratuidad </a:t>
            </a:r>
            <a:r>
              <a:rPr lang="es-SV" sz="1800" dirty="0"/>
              <a:t>de los servicios públicos de reclutamiento, </a:t>
            </a:r>
            <a:r>
              <a:rPr lang="es-SV" sz="1800" dirty="0" smtClean="0"/>
              <a:t>introducción </a:t>
            </a:r>
            <a:r>
              <a:rPr lang="es-SV" sz="1800" dirty="0"/>
              <a:t>y colocación (Anexo 1. Art.4) </a:t>
            </a:r>
            <a:endParaRPr lang="es-SV" sz="18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1800" dirty="0" smtClean="0"/>
              <a:t>Control de </a:t>
            </a:r>
            <a:r>
              <a:rPr lang="es-SV" sz="1800" dirty="0"/>
              <a:t>la actividad de </a:t>
            </a:r>
            <a:r>
              <a:rPr lang="es-SV" sz="1800" dirty="0" smtClean="0"/>
              <a:t>eventuales agencias </a:t>
            </a:r>
            <a:r>
              <a:rPr lang="es-SV" sz="1800" dirty="0"/>
              <a:t>privadas de empleo (Anexo 1, Art.3</a:t>
            </a:r>
            <a:r>
              <a:rPr lang="es-SV" sz="1800" dirty="0" smtClean="0"/>
              <a:t>).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053982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Convenios internacionales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7556313" cy="48965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SV" sz="3500" dirty="0" smtClean="0"/>
              <a:t>Convenio </a:t>
            </a:r>
            <a:r>
              <a:rPr lang="es-SV" sz="3500" dirty="0"/>
              <a:t>143 que presenta disposiciones complementarias al Convenio sobre trabajadores migrantes (1975</a:t>
            </a:r>
            <a:r>
              <a:rPr lang="es-SV" sz="3500" dirty="0" smtClean="0"/>
              <a:t>) </a:t>
            </a:r>
            <a:r>
              <a:rPr lang="es-SV" sz="3500" dirty="0"/>
              <a:t>y sus correspondientes Recomendaciones número 86 y </a:t>
            </a:r>
            <a:r>
              <a:rPr lang="es-SV" sz="3500" dirty="0" smtClean="0"/>
              <a:t>151.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3500" dirty="0"/>
              <a:t>M</a:t>
            </a:r>
            <a:r>
              <a:rPr lang="es-SV" sz="3500" dirty="0" smtClean="0"/>
              <a:t>igraciones </a:t>
            </a:r>
            <a:r>
              <a:rPr lang="es-SV" sz="3500" dirty="0"/>
              <a:t>en condiciones </a:t>
            </a:r>
            <a:r>
              <a:rPr lang="es-SV" sz="3500" dirty="0" smtClean="0"/>
              <a:t>abusivas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3500" dirty="0" smtClean="0"/>
              <a:t>Promoción </a:t>
            </a:r>
            <a:r>
              <a:rPr lang="es-SV" sz="3500" dirty="0"/>
              <a:t>de la igualdad de oportunidades y de trato de los trabajadores migrantes</a:t>
            </a:r>
            <a:r>
              <a:rPr lang="es-SV" sz="3500" dirty="0" smtClean="0"/>
              <a:t>.</a:t>
            </a:r>
          </a:p>
          <a:p>
            <a:pPr marL="0" indent="0" algn="just">
              <a:buNone/>
            </a:pPr>
            <a:endParaRPr lang="es-SV" sz="3500" dirty="0"/>
          </a:p>
          <a:p>
            <a:pPr algn="just"/>
            <a:r>
              <a:rPr lang="es-SV" sz="3500" dirty="0" smtClean="0"/>
              <a:t>Convenio </a:t>
            </a:r>
            <a:r>
              <a:rPr lang="es-SV" sz="3500" dirty="0"/>
              <a:t>181 sobre las agencias de empleo privadas (1997</a:t>
            </a:r>
            <a:r>
              <a:rPr lang="es-SV" sz="3500" dirty="0" smtClean="0"/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SV" sz="3500" dirty="0" smtClean="0"/>
              <a:t>Delimitación </a:t>
            </a:r>
            <a:r>
              <a:rPr lang="es-SV" sz="3500" dirty="0"/>
              <a:t>de las funciones que estas empresas tendrán durante el proceso de </a:t>
            </a:r>
            <a:r>
              <a:rPr lang="es-SV" sz="3500" dirty="0" smtClean="0"/>
              <a:t>contratación</a:t>
            </a:r>
            <a:endParaRPr lang="es-SV" sz="3500" dirty="0"/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181397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Reflexión final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8474" y="1700808"/>
            <a:ext cx="7556313" cy="4425355"/>
          </a:xfrm>
        </p:spPr>
        <p:txBody>
          <a:bodyPr>
            <a:normAutofit/>
          </a:bodyPr>
          <a:lstStyle/>
          <a:p>
            <a:pPr algn="just"/>
            <a:r>
              <a:rPr lang="es-ES_tradnl" dirty="0"/>
              <a:t>Una de las situaciones que representa mayor deuda en regulación, es el </a:t>
            </a:r>
            <a:r>
              <a:rPr lang="es-SV" dirty="0"/>
              <a:t>involucramiento de los reclutadores privados, ya que no existe regulación de las agencias privadas en El Salvador</a:t>
            </a:r>
            <a:r>
              <a:rPr lang="es-SV" dirty="0" smtClean="0"/>
              <a:t>.</a:t>
            </a:r>
          </a:p>
          <a:p>
            <a:pPr algn="just"/>
            <a:r>
              <a:rPr lang="es-SV" dirty="0"/>
              <a:t>Otro aspecto que se torna incierto es el mecanismo para la recepción y tramitación de denuncias ante abusos por parte de los reclutadores privados, por personal del Ministerio de Trabajo y Previsión Social y de la Organización Internacional para las Migraciones; no se cuenta, tampoco, con un proceso administrativo que brinde seguridad jurídica al demandante.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>
                <a:solidFill>
                  <a:prstClr val="white"/>
                </a:solidFill>
              </a:rPr>
              <a:pPr/>
              <a:t>14</a:t>
            </a:fld>
            <a:endParaRPr lang="es-SV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62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2852936"/>
            <a:ext cx="5638800" cy="1362075"/>
          </a:xfrm>
        </p:spPr>
        <p:txBody>
          <a:bodyPr>
            <a:normAutofit/>
          </a:bodyPr>
          <a:lstStyle/>
          <a:p>
            <a:r>
              <a:rPr lang="es-SV" dirty="0"/>
              <a:t>Referencias y/o materiales adicionales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991403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30160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sz="1200" dirty="0" smtClean="0"/>
          </a:p>
          <a:p>
            <a:r>
              <a:rPr lang="es-SV" sz="1200" dirty="0"/>
              <a:t>Ley de organización y funciones del sector trabajo y previsión social</a:t>
            </a:r>
          </a:p>
          <a:p>
            <a:pPr marL="0" indent="0">
              <a:buNone/>
            </a:pPr>
            <a:r>
              <a:rPr lang="es-SV" sz="1200" dirty="0">
                <a:hlinkClick r:id="rId2"/>
              </a:rPr>
              <a:t>http://</a:t>
            </a:r>
            <a:r>
              <a:rPr lang="es-SV" sz="1200" dirty="0" smtClean="0">
                <a:hlinkClick r:id="rId2"/>
              </a:rPr>
              <a:t>www.asamblea.gob.sv/eparlamento/indice-legislativo/buscador-de-documentos-legislativos/ley-de-organizacion-y-funciones-del-sector-trabajo-y-prevision-social</a:t>
            </a:r>
            <a:endParaRPr lang="es-SV" sz="1200" dirty="0" smtClean="0"/>
          </a:p>
          <a:p>
            <a:r>
              <a:rPr lang="es-SV" sz="1200" dirty="0" smtClean="0"/>
              <a:t>C096 – Convenio sobre las agencias retribuidas de colocación (revisado), 1949 (num.96)</a:t>
            </a:r>
          </a:p>
          <a:p>
            <a:pPr marL="0" indent="0">
              <a:buNone/>
            </a:pPr>
            <a:r>
              <a:rPr lang="es-SV" sz="1200" dirty="0" smtClean="0">
                <a:hlinkClick r:id="rId3"/>
              </a:rPr>
              <a:t>http</a:t>
            </a:r>
            <a:r>
              <a:rPr lang="es-SV" sz="1200" dirty="0">
                <a:hlinkClick r:id="rId3"/>
              </a:rPr>
              <a:t>://www.ilo.org/dyn/normlex/es/f?p=NORMLEXPUB:12100:0::NO::</a:t>
            </a:r>
            <a:r>
              <a:rPr lang="es-SV" sz="1200" dirty="0" smtClean="0">
                <a:hlinkClick r:id="rId3"/>
              </a:rPr>
              <a:t>P12100_INSTRUMENT_ID:312241</a:t>
            </a:r>
            <a:endParaRPr lang="es-SV" sz="1200" dirty="0" smtClean="0"/>
          </a:p>
          <a:p>
            <a:r>
              <a:rPr lang="es-SV" sz="1200" dirty="0" smtClean="0"/>
              <a:t>C097 </a:t>
            </a:r>
            <a:r>
              <a:rPr lang="es-SV" sz="1200" dirty="0"/>
              <a:t>- Convenio sobre los trabajadores migrantes (revisado), 1949 (núm. 97)</a:t>
            </a:r>
          </a:p>
          <a:p>
            <a:pPr marL="0" indent="0">
              <a:buNone/>
            </a:pPr>
            <a:r>
              <a:rPr lang="es-SV" sz="1200" dirty="0" smtClean="0">
                <a:hlinkClick r:id="rId4"/>
              </a:rPr>
              <a:t>http</a:t>
            </a:r>
            <a:r>
              <a:rPr lang="es-SV" sz="1200" dirty="0">
                <a:hlinkClick r:id="rId4"/>
              </a:rPr>
              <a:t>://www.ilo.org/dyn/normlex/es/f?p=NORMLEXPUB:12100:0::NO::</a:t>
            </a:r>
            <a:r>
              <a:rPr lang="es-SV" sz="1200" dirty="0" smtClean="0">
                <a:hlinkClick r:id="rId4"/>
              </a:rPr>
              <a:t>P12100_INSTRUMENT_ID:312242</a:t>
            </a:r>
            <a:endParaRPr lang="es-SV" sz="1200" dirty="0" smtClean="0"/>
          </a:p>
          <a:p>
            <a:r>
              <a:rPr lang="es-SV" sz="1200" dirty="0" smtClean="0"/>
              <a:t>C143 </a:t>
            </a:r>
            <a:r>
              <a:rPr lang="es-SV" sz="1200" dirty="0"/>
              <a:t>- Convenio sobre los trabajadores migrantes (disposiciones complementarias), 1975 (núm. 143</a:t>
            </a:r>
            <a:r>
              <a:rPr lang="es-SV" sz="1200" dirty="0" smtClean="0"/>
              <a:t>)</a:t>
            </a:r>
          </a:p>
          <a:p>
            <a:pPr marL="0" indent="0">
              <a:buNone/>
            </a:pPr>
            <a:r>
              <a:rPr lang="es-SV" sz="1200" dirty="0" smtClean="0">
                <a:hlinkClick r:id="rId5"/>
              </a:rPr>
              <a:t>http://www.ilo.org/dyn/normlex/es/f?p=NORMLEXPUB:12100:0::NO:12100:P12100_ILO_CODE:C143</a:t>
            </a:r>
            <a:endParaRPr lang="es-SV" sz="1200" dirty="0" smtClean="0"/>
          </a:p>
          <a:p>
            <a:r>
              <a:rPr lang="es-SV" sz="1200" dirty="0" smtClean="0"/>
              <a:t>C181 </a:t>
            </a:r>
            <a:r>
              <a:rPr lang="es-SV" sz="1200" dirty="0"/>
              <a:t>- Convenio sobre las agencias de empleo privadas, 1997 (núm. 181</a:t>
            </a:r>
            <a:r>
              <a:rPr lang="es-SV" sz="1200" dirty="0" smtClean="0"/>
              <a:t>)</a:t>
            </a:r>
          </a:p>
          <a:p>
            <a:pPr marL="0" indent="0">
              <a:buNone/>
            </a:pPr>
            <a:r>
              <a:rPr lang="es-SV" sz="1200" dirty="0" smtClean="0">
                <a:hlinkClick r:id="rId6"/>
              </a:rPr>
              <a:t>http://www.ilo.org/dyn/normlex/es/f?p=NORMLEXPUB:12100:0::NO:12100:P12100_ILO_CODE:C181</a:t>
            </a:r>
            <a:endParaRPr lang="es-SV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5352811"/>
              </p:ext>
            </p:extLst>
          </p:nvPr>
        </p:nvGraphicFramePr>
        <p:xfrm>
          <a:off x="564232" y="897920"/>
          <a:ext cx="6096000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{F5AB1C69-6EDB-4FF4-983F-18BD219EF322}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s-SV" b="1" dirty="0" smtClean="0">
                          <a:solidFill>
                            <a:schemeClr val="tx1"/>
                          </a:solidFill>
                        </a:rPr>
                        <a:t>Legislación nacional y Convenios</a:t>
                      </a:r>
                      <a:r>
                        <a:rPr lang="es-SV" b="1" baseline="0" dirty="0" smtClean="0">
                          <a:solidFill>
                            <a:schemeClr val="tx1"/>
                          </a:solidFill>
                        </a:rPr>
                        <a:t> Internacionales</a:t>
                      </a:r>
                      <a:endParaRPr lang="es-SV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SV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5066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49899"/>
          </a:xfrm>
        </p:spPr>
        <p:txBody>
          <a:bodyPr>
            <a:normAutofit/>
          </a:bodyPr>
          <a:lstStyle/>
          <a:p>
            <a:r>
              <a:rPr lang="es-SV" dirty="0" smtClean="0"/>
              <a:t>Modelo de gestión de la migración laboral temporal en El Salvador</a:t>
            </a:r>
          </a:p>
          <a:p>
            <a:pPr marL="0" indent="0">
              <a:buNone/>
            </a:pPr>
            <a:r>
              <a:rPr lang="es-SV" dirty="0" smtClean="0">
                <a:hlinkClick r:id="rId2"/>
              </a:rPr>
              <a:t>http://www.rree.gob.sv/index.php?option=com_rsfiles&amp;layout=preview&amp;tmpl=component&amp;path=Modelos+de+Gestion/Modelo+de+gestion+FINAL+FEBRERO+2011.pdf&amp;Itemid=978</a:t>
            </a:r>
            <a:endParaRPr lang="es-SV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1746652"/>
              </p:ext>
            </p:extLst>
          </p:nvPr>
        </p:nvGraphicFramePr>
        <p:xfrm>
          <a:off x="539552" y="1340768"/>
          <a:ext cx="6096000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{F5AB1C69-6EDB-4FF4-983F-18BD219EF322}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s-SV" dirty="0" smtClean="0">
                          <a:solidFill>
                            <a:schemeClr val="tx1"/>
                          </a:solidFill>
                        </a:rPr>
                        <a:t>Documentos de consulta</a:t>
                      </a:r>
                      <a:endParaRPr lang="es-S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609600" y="1412776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SV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7159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49899"/>
          </a:xfrm>
        </p:spPr>
        <p:txBody>
          <a:bodyPr>
            <a:normAutofit/>
          </a:bodyPr>
          <a:lstStyle/>
          <a:p>
            <a:r>
              <a:rPr lang="es-SV" dirty="0" smtClean="0"/>
              <a:t>Información sobre datos estadísticos acerca de la migración bajo programas de empleo temporal. </a:t>
            </a:r>
          </a:p>
          <a:p>
            <a:pPr marL="0" indent="0">
              <a:buNone/>
            </a:pPr>
            <a:r>
              <a:rPr lang="es-SV" dirty="0" smtClean="0"/>
              <a:t>Estados Unidos</a:t>
            </a:r>
          </a:p>
          <a:p>
            <a:pPr marL="0" indent="0">
              <a:buNone/>
            </a:pPr>
            <a:r>
              <a:rPr lang="es-SV" u="sng" dirty="0">
                <a:hlinkClick r:id="rId2"/>
              </a:rPr>
              <a:t>http://</a:t>
            </a:r>
            <a:r>
              <a:rPr lang="es-SV" u="sng" dirty="0" smtClean="0">
                <a:hlinkClick r:id="rId2"/>
              </a:rPr>
              <a:t>globalworkers.org/visa-pages</a:t>
            </a:r>
            <a:endParaRPr lang="es-SV" u="sng" dirty="0"/>
          </a:p>
          <a:p>
            <a:pPr marL="0" indent="0">
              <a:buNone/>
            </a:pPr>
            <a:r>
              <a:rPr lang="es-SV" dirty="0" smtClean="0"/>
              <a:t>Canadá</a:t>
            </a:r>
          </a:p>
          <a:p>
            <a:pPr marL="0" indent="0">
              <a:buNone/>
            </a:pPr>
            <a:r>
              <a:rPr lang="es-SV" u="sng" dirty="0" smtClean="0">
                <a:hlinkClick r:id="rId3"/>
              </a:rPr>
              <a:t>http</a:t>
            </a:r>
            <a:r>
              <a:rPr lang="es-SV" u="sng" dirty="0">
                <a:hlinkClick r:id="rId3"/>
              </a:rPr>
              <a:t>://</a:t>
            </a:r>
            <a:r>
              <a:rPr lang="es-SV" u="sng" dirty="0" smtClean="0">
                <a:hlinkClick r:id="rId3"/>
              </a:rPr>
              <a:t>www.globalworkers.org/country-data-countries/canada</a:t>
            </a:r>
            <a:r>
              <a:rPr lang="es-SV" dirty="0" smtClean="0"/>
              <a:t>  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5261999"/>
              </p:ext>
            </p:extLst>
          </p:nvPr>
        </p:nvGraphicFramePr>
        <p:xfrm>
          <a:off x="539552" y="1340768"/>
          <a:ext cx="6096000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{F5AB1C69-6EDB-4FF4-983F-18BD219EF322}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s-SV" dirty="0" smtClean="0">
                          <a:solidFill>
                            <a:schemeClr val="tx1"/>
                          </a:solidFill>
                        </a:rPr>
                        <a:t>Documentos de consulta</a:t>
                      </a:r>
                      <a:endParaRPr lang="es-SV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609600" y="1412776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SV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5966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3068960"/>
            <a:ext cx="5638800" cy="1921371"/>
          </a:xfrm>
        </p:spPr>
        <p:txBody>
          <a:bodyPr>
            <a:normAutofit/>
          </a:bodyPr>
          <a:lstStyle/>
          <a:p>
            <a:r>
              <a:rPr lang="es-ES_tradnl" dirty="0"/>
              <a:t>Retos para los Estados de origen:</a:t>
            </a:r>
            <a:br>
              <a:rPr lang="es-ES_tradnl" dirty="0"/>
            </a:br>
            <a:r>
              <a:rPr lang="es-ES_tradnl" dirty="0" smtClean="0"/>
              <a:t>Monitoreo </a:t>
            </a:r>
            <a:r>
              <a:rPr lang="es-ES_tradnl" dirty="0"/>
              <a:t>y </a:t>
            </a:r>
            <a:r>
              <a:rPr lang="es-ES_tradnl" dirty="0" smtClean="0"/>
              <a:t>retorno.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63183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SV" sz="3200" b="1" dirty="0" smtClean="0"/>
              <a:t>El empleo temporal en números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7556313" cy="4144963"/>
          </a:xfrm>
        </p:spPr>
        <p:txBody>
          <a:bodyPr/>
          <a:lstStyle/>
          <a:p>
            <a:pPr marL="0" indent="0" algn="just">
              <a:buNone/>
            </a:pPr>
            <a:r>
              <a:rPr lang="es-ES_tradnl" dirty="0"/>
              <a:t>No existe un número exacto sobre esta migración pero se estima que, anualmente, son más de 25,000 trabajadores que viajan hacia Canadá y más de 100,000 a los EEUU.</a:t>
            </a:r>
            <a:endParaRPr lang="es-SV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028552381"/>
              </p:ext>
            </p:extLst>
          </p:nvPr>
        </p:nvGraphicFramePr>
        <p:xfrm>
          <a:off x="1547664" y="2564904"/>
          <a:ext cx="5688632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473326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Monitoreo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8474" y="1235893"/>
            <a:ext cx="7556313" cy="4425355"/>
          </a:xfrm>
        </p:spPr>
        <p:txBody>
          <a:bodyPr>
            <a:normAutofit lnSpcReduction="10000"/>
          </a:bodyPr>
          <a:lstStyle/>
          <a:p>
            <a:pPr algn="just"/>
            <a:r>
              <a:rPr lang="es-SV" dirty="0" smtClean="0"/>
              <a:t>Entidad competente: Ministerio de Relaciones Exteriores y la representación consular.</a:t>
            </a:r>
          </a:p>
          <a:p>
            <a:pPr algn="just"/>
            <a:r>
              <a:rPr lang="es-SV" dirty="0"/>
              <a:t>Desconocimiento </a:t>
            </a:r>
            <a:r>
              <a:rPr lang="es-SV" dirty="0" smtClean="0"/>
              <a:t>de </a:t>
            </a:r>
            <a:r>
              <a:rPr lang="es-SV" dirty="0"/>
              <a:t>las funciones y la ubicación de la representación consular en el </a:t>
            </a:r>
            <a:r>
              <a:rPr lang="es-SV" dirty="0" smtClean="0"/>
              <a:t>exterior.</a:t>
            </a:r>
          </a:p>
          <a:p>
            <a:pPr algn="just"/>
            <a:r>
              <a:rPr lang="es-SV" dirty="0" smtClean="0"/>
              <a:t>Distancia </a:t>
            </a:r>
            <a:r>
              <a:rPr lang="es-SV" dirty="0"/>
              <a:t>que existen entre </a:t>
            </a:r>
            <a:r>
              <a:rPr lang="es-SV" dirty="0" smtClean="0"/>
              <a:t>los </a:t>
            </a:r>
            <a:r>
              <a:rPr lang="es-SV" dirty="0"/>
              <a:t>lugares de trabajo y la </a:t>
            </a:r>
            <a:r>
              <a:rPr lang="es-SV" dirty="0" smtClean="0"/>
              <a:t>representación consular.</a:t>
            </a:r>
          </a:p>
          <a:p>
            <a:pPr algn="just"/>
            <a:r>
              <a:rPr lang="es-SV" dirty="0" smtClean="0"/>
              <a:t>Libertad ambulatoria limitada (centro </a:t>
            </a:r>
            <a:r>
              <a:rPr lang="es-SV" dirty="0"/>
              <a:t>de trabajo </a:t>
            </a:r>
            <a:r>
              <a:rPr lang="es-SV" dirty="0" smtClean="0"/>
              <a:t>= lugar de vivienda</a:t>
            </a:r>
          </a:p>
          <a:p>
            <a:pPr algn="just"/>
            <a:r>
              <a:rPr lang="es-SV" dirty="0" smtClean="0"/>
              <a:t>Falta de mecanismos </a:t>
            </a:r>
            <a:r>
              <a:rPr lang="es-SV" dirty="0"/>
              <a:t>de denuncia, herramientas eficaces de protección que ofrezcan alternativas viables a las personas trabajadoras </a:t>
            </a:r>
            <a:r>
              <a:rPr lang="es-SV" dirty="0" smtClean="0"/>
              <a:t>migrantes.</a:t>
            </a:r>
          </a:p>
          <a:p>
            <a:pPr algn="just"/>
            <a:endParaRPr lang="es-SV" dirty="0"/>
          </a:p>
          <a:p>
            <a:pPr algn="just"/>
            <a:endParaRPr lang="es-SV" dirty="0"/>
          </a:p>
          <a:p>
            <a:pPr algn="just"/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>
                <a:solidFill>
                  <a:prstClr val="white"/>
                </a:solidFill>
              </a:rPr>
              <a:pPr/>
              <a:t>20</a:t>
            </a:fld>
            <a:endParaRPr lang="es-SV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346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Retorno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8474" y="1235893"/>
            <a:ext cx="7556313" cy="5001419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/>
              <a:t>Falta de </a:t>
            </a:r>
            <a:r>
              <a:rPr lang="es-SV" dirty="0" smtClean="0"/>
              <a:t>condiciones y procedimientos para afrontar las diferentes </a:t>
            </a:r>
            <a:r>
              <a:rPr lang="es-SV" dirty="0"/>
              <a:t>problemáticas legales, psicosociales, tributarias, etc. que </a:t>
            </a:r>
            <a:r>
              <a:rPr lang="es-SV" dirty="0" smtClean="0"/>
              <a:t>quedan pendiente. </a:t>
            </a:r>
            <a:r>
              <a:rPr lang="es-SV" dirty="0"/>
              <a:t>(Justicia Móvil)</a:t>
            </a:r>
          </a:p>
          <a:p>
            <a:pPr algn="just"/>
            <a:r>
              <a:rPr lang="es-SV" dirty="0" smtClean="0"/>
              <a:t>La </a:t>
            </a:r>
            <a:r>
              <a:rPr lang="es-SV" dirty="0"/>
              <a:t>reincorporación de las personas trabajadoras migrantes, una vez finalice el período de contratación se torna difícil, pues factores como la edad, la especialización en el trabajo y padecimientos físicos influyen en la decisión de asignarle o no un puesto de trabajo. </a:t>
            </a:r>
            <a:endParaRPr lang="es-SV" dirty="0" smtClean="0"/>
          </a:p>
          <a:p>
            <a:pPr algn="just"/>
            <a:r>
              <a:rPr lang="es-SV" dirty="0" smtClean="0"/>
              <a:t>Hay vulneraciones en </a:t>
            </a:r>
            <a:r>
              <a:rPr lang="es-SV" dirty="0"/>
              <a:t>su derecho al goce de la seguridad social al no completar el requisito mínimo de años cotizados para acceder a ella, ya que no se cuenta con un programa o acuerdo que posibilita tomar en cuenta los años trabajados en el exterior. </a:t>
            </a:r>
          </a:p>
          <a:p>
            <a:pPr algn="just"/>
            <a:endParaRPr lang="es-SV" dirty="0" smtClean="0"/>
          </a:p>
          <a:p>
            <a:pPr algn="just"/>
            <a:endParaRPr lang="es-SV" dirty="0"/>
          </a:p>
          <a:p>
            <a:pPr algn="just"/>
            <a:endParaRPr lang="es-SV" dirty="0"/>
          </a:p>
          <a:p>
            <a:pPr algn="just"/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>
                <a:solidFill>
                  <a:prstClr val="white"/>
                </a:solidFill>
              </a:rPr>
              <a:pPr/>
              <a:t>21</a:t>
            </a:fld>
            <a:endParaRPr lang="es-SV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999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1795661"/>
            <a:ext cx="5638800" cy="1921371"/>
          </a:xfrm>
        </p:spPr>
        <p:txBody>
          <a:bodyPr>
            <a:normAutofit/>
          </a:bodyPr>
          <a:lstStyle/>
          <a:p>
            <a:pPr algn="ctr"/>
            <a:r>
              <a:rPr lang="es-SV" dirty="0" smtClean="0"/>
              <a:t>Muchas gracias!!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22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9561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dirty="0" smtClean="0"/>
              <a:t>Regulación en materia de reclutamiento en El Salvador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540382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SV" sz="3200" b="1" dirty="0" smtClean="0"/>
              <a:t>Antes de estudiar el tema de “reclutamiento”, resulta importante reconocer…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 smtClean="0"/>
              <a:t>Que es una etapa dentro del proceso de contratación de trabajadores temporales.</a:t>
            </a:r>
            <a:endParaRPr lang="es-SV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267592583"/>
              </p:ext>
            </p:extLst>
          </p:nvPr>
        </p:nvGraphicFramePr>
        <p:xfrm>
          <a:off x="1907704" y="3068960"/>
          <a:ext cx="5688632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111386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04664"/>
            <a:ext cx="7488832" cy="1143000"/>
          </a:xfrm>
        </p:spPr>
        <p:txBody>
          <a:bodyPr>
            <a:noAutofit/>
          </a:bodyPr>
          <a:lstStyle/>
          <a:p>
            <a:r>
              <a:rPr lang="es-SV" sz="3200" b="1" dirty="0" smtClean="0"/>
              <a:t>Regulación sobre reclutamiento en El Salvador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7556313" cy="4144963"/>
          </a:xfrm>
        </p:spPr>
        <p:txBody>
          <a:bodyPr/>
          <a:lstStyle/>
          <a:p>
            <a:pPr marL="0" indent="0">
              <a:buNone/>
            </a:pPr>
            <a:endParaRPr lang="es-SV" dirty="0" smtClean="0"/>
          </a:p>
          <a:p>
            <a:pPr marL="0" indent="0">
              <a:buNone/>
            </a:pPr>
            <a:endParaRPr lang="es-SV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xmlns="" val="3987507061"/>
              </p:ext>
            </p:extLst>
          </p:nvPr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139952" y="2276872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/>
              <a:t>Art. 1 CN</a:t>
            </a:r>
            <a:r>
              <a:rPr lang="es-SV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/>
              <a:t>Art. 2 CN.	Función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sz="1600" dirty="0" smtClean="0"/>
              <a:t>Art</a:t>
            </a:r>
            <a:r>
              <a:rPr lang="es-SV" sz="1600" dirty="0"/>
              <a:t>. 37 CT</a:t>
            </a:r>
            <a:r>
              <a:rPr lang="es-SV" sz="1600" dirty="0" smtClean="0"/>
              <a:t>.	 </a:t>
            </a:r>
            <a:r>
              <a:rPr lang="es-SV" sz="1600" dirty="0"/>
              <a:t>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sz="1600" dirty="0" smtClean="0"/>
          </a:p>
          <a:p>
            <a:r>
              <a:rPr lang="es-SV" sz="1600" dirty="0" smtClean="0"/>
              <a:t>		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948264" y="5162708"/>
            <a:ext cx="17281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SV" sz="1600" dirty="0"/>
              <a:t>Art. </a:t>
            </a:r>
            <a:r>
              <a:rPr lang="es-SV" sz="1600" dirty="0" smtClean="0"/>
              <a:t>67 LOFT</a:t>
            </a:r>
            <a:endParaRPr lang="es-SV" sz="1600" dirty="0"/>
          </a:p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5</a:t>
            </a:fld>
            <a:endParaRPr lang="es-SV"/>
          </a:p>
        </p:txBody>
      </p:sp>
      <p:sp>
        <p:nvSpPr>
          <p:cNvPr id="4" name="3 Cerrar llave"/>
          <p:cNvSpPr/>
          <p:nvPr/>
        </p:nvSpPr>
        <p:spPr>
          <a:xfrm>
            <a:off x="5688124" y="2420888"/>
            <a:ext cx="45719" cy="64807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673738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60840" cy="1143000"/>
          </a:xfrm>
        </p:spPr>
        <p:txBody>
          <a:bodyPr>
            <a:noAutofit/>
          </a:bodyPr>
          <a:lstStyle/>
          <a:p>
            <a:r>
              <a:rPr lang="es-SV" sz="3200" b="1" dirty="0" smtClean="0"/>
              <a:t>Regulación sobre reclutamiento en El Salvador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u="sng" dirty="0" smtClean="0"/>
              <a:t>Art. </a:t>
            </a:r>
            <a:r>
              <a:rPr lang="es-ES" u="sng" dirty="0"/>
              <a:t>1 de la Constitución de la República de El </a:t>
            </a:r>
            <a:r>
              <a:rPr lang="es-ES" u="sng" dirty="0" smtClean="0"/>
              <a:t>Salvador.</a:t>
            </a:r>
          </a:p>
          <a:p>
            <a:pPr marL="0" indent="0" algn="just">
              <a:buNone/>
            </a:pPr>
            <a:r>
              <a:rPr lang="es-ES" i="1" dirty="0" smtClean="0"/>
              <a:t>“</a:t>
            </a:r>
            <a:r>
              <a:rPr lang="es-ES" i="1" dirty="0"/>
              <a:t>R</a:t>
            </a:r>
            <a:r>
              <a:rPr lang="es-ES" i="1" dirty="0" smtClean="0"/>
              <a:t>econoce </a:t>
            </a:r>
            <a:r>
              <a:rPr lang="es-ES" i="1" dirty="0"/>
              <a:t>a la persona humana como el origen y el fin de la actividad del Estado, que está organizado para la consecución de la justicia, la seguridad jurídica y el bien </a:t>
            </a:r>
            <a:r>
              <a:rPr lang="es-ES" i="1" dirty="0" smtClean="0"/>
              <a:t>común”</a:t>
            </a:r>
          </a:p>
          <a:p>
            <a:pPr marL="0" indent="0" algn="just">
              <a:buNone/>
            </a:pPr>
            <a:r>
              <a:rPr lang="es-ES_tradnl" u="sng" dirty="0" smtClean="0"/>
              <a:t>Art. 7 </a:t>
            </a:r>
            <a:r>
              <a:rPr lang="es-ES_tradnl" u="sng" dirty="0"/>
              <a:t>de la Ley de Organización y Funciones del Sector Trabajo y Previsión </a:t>
            </a:r>
            <a:r>
              <a:rPr lang="es-ES_tradnl" u="sng" dirty="0" smtClean="0"/>
              <a:t>Social.</a:t>
            </a:r>
          </a:p>
          <a:p>
            <a:pPr marL="0" indent="0" algn="just">
              <a:buNone/>
            </a:pPr>
            <a:r>
              <a:rPr lang="es-ES_tradnl" dirty="0" smtClean="0"/>
              <a:t>“E</a:t>
            </a:r>
            <a:r>
              <a:rPr lang="es-ES_tradnl" i="1" dirty="0" smtClean="0"/>
              <a:t>jecutar </a:t>
            </a:r>
            <a:r>
              <a:rPr lang="es-ES_tradnl" i="1" dirty="0"/>
              <a:t>y supervisar las políticas de relaciones laborales; inspección del trabajo; seguridad e higiene ocupacionales; medio ambiente de trabajo; previsión y bienestar social; </a:t>
            </a:r>
            <a:r>
              <a:rPr lang="es-ES_tradnl" i="1" u="sng" dirty="0"/>
              <a:t>migraciones laborales</a:t>
            </a:r>
            <a:r>
              <a:rPr lang="es-ES_tradnl" i="1" dirty="0"/>
              <a:t>; así como promover, coordinar y participar en el diseño de las </a:t>
            </a:r>
            <a:r>
              <a:rPr lang="es-ES_tradnl" i="1" u="sng" dirty="0"/>
              <a:t>políticas de empleo</a:t>
            </a:r>
            <a:r>
              <a:rPr lang="es-ES_tradnl" i="1" dirty="0"/>
              <a:t>, seguridad social, formación profesional y de cooperativas”. Igualmente, impulsar y sustentar el proceso de concertación social y participación tripartita</a:t>
            </a:r>
            <a:r>
              <a:rPr lang="es-ES_tradnl" i="1" dirty="0" smtClean="0"/>
              <a:t>”.</a:t>
            </a:r>
            <a:endParaRPr lang="es-SV" dirty="0"/>
          </a:p>
          <a:p>
            <a:endParaRPr lang="es-SV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11560" y="141277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2000" i="1" dirty="0" smtClean="0"/>
              <a:t>Analicemos la competencia de la entidad competente: MTPS</a:t>
            </a:r>
            <a:endParaRPr lang="es-SV" sz="2000" i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1587614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60840" cy="1143000"/>
          </a:xfrm>
        </p:spPr>
        <p:txBody>
          <a:bodyPr>
            <a:noAutofit/>
          </a:bodyPr>
          <a:lstStyle/>
          <a:p>
            <a:r>
              <a:rPr lang="es-SV" sz="3200" b="1" dirty="0" smtClean="0"/>
              <a:t>Regulación sobre reclutamiento en El Salvador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7556313" cy="4144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u="sng" dirty="0" smtClean="0"/>
              <a:t>Art. 74 </a:t>
            </a:r>
            <a:r>
              <a:rPr lang="es-ES" sz="1600" u="sng" dirty="0"/>
              <a:t>de la </a:t>
            </a:r>
            <a:r>
              <a:rPr lang="es-ES_tradnl" sz="1600" u="sng" dirty="0"/>
              <a:t>Ley de Organización y Funciones del Sector Trabajo y Previsión Social. </a:t>
            </a:r>
            <a:endParaRPr lang="es-ES_tradnl" sz="1600" u="sng" dirty="0" smtClean="0"/>
          </a:p>
          <a:p>
            <a:pPr marL="0" indent="0" algn="just">
              <a:buNone/>
            </a:pPr>
            <a:r>
              <a:rPr lang="es-SV" sz="1600" dirty="0" smtClean="0"/>
              <a:t>Contrataciones </a:t>
            </a:r>
            <a:r>
              <a:rPr lang="es-SV" sz="1600" dirty="0"/>
              <a:t>para prestar servicios fuera del </a:t>
            </a:r>
            <a:r>
              <a:rPr lang="es-SV" sz="1600" dirty="0" smtClean="0"/>
              <a:t>país: podrán </a:t>
            </a:r>
            <a:r>
              <a:rPr lang="es-SV" sz="1600" dirty="0"/>
              <a:t>celebrar contratos con trabajadores salvadoreños para la prestación de servicios fuera del territorio nacional, previo permiso del Ministerio de Trabajo y Previsión Social, quien deberá concederlo siempre y cuando se garanticen los intereses de las personas trabajadoras o, cuando con ello, no se perjudique gravemente la economía nacional.</a:t>
            </a:r>
          </a:p>
          <a:p>
            <a:pPr marL="0" indent="0" algn="just">
              <a:buNone/>
            </a:pPr>
            <a:r>
              <a:rPr lang="es-ES_tradnl" sz="1600" u="sng" dirty="0" smtClean="0"/>
              <a:t>Art. 67 </a:t>
            </a:r>
            <a:r>
              <a:rPr lang="es-ES_tradnl" sz="1600" u="sng" dirty="0"/>
              <a:t>de la Ley de Organización y Funciones del Sector Trabajo y Previsión </a:t>
            </a:r>
            <a:r>
              <a:rPr lang="es-ES_tradnl" sz="1600" u="sng" dirty="0" smtClean="0"/>
              <a:t>Social.</a:t>
            </a:r>
          </a:p>
          <a:p>
            <a:pPr marL="0" indent="0" algn="just">
              <a:buNone/>
            </a:pPr>
            <a:r>
              <a:rPr lang="es-SV" sz="1600" dirty="0" smtClean="0"/>
              <a:t>Brinda </a:t>
            </a:r>
            <a:r>
              <a:rPr lang="es-SV" sz="1600" dirty="0"/>
              <a:t>la potestad de realizar la colocación de personas trabajadoras a través de agencias privadas; estableciendo su rol y determinándole que estará bajo su responsabilidad el control del trabajo que realizan. </a:t>
            </a:r>
            <a:endParaRPr lang="es-SV" sz="1600" dirty="0" smtClean="0"/>
          </a:p>
          <a:p>
            <a:pPr marL="0" indent="0" algn="just">
              <a:buNone/>
            </a:pPr>
            <a:r>
              <a:rPr lang="es-SV" sz="1600" dirty="0" smtClean="0"/>
              <a:t>Esta </a:t>
            </a:r>
            <a:r>
              <a:rPr lang="es-SV" sz="1600" dirty="0"/>
              <a:t>disposición habilita la participación de empresas privadas, que funcionan bajo la figura de sociedades anónimas, sin más requisitos que los exigidos para llevar a cabo su propia formalización.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3560825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Regulación sobre reclutamiento en El Salvador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800" dirty="0"/>
              <a:t>La reglamentación existente se limita al contenido de los tres artículos mencionados, lo cual deja endeble la protección de los derechos de las personas trabajadoras migrantes temporales. </a:t>
            </a:r>
            <a:endParaRPr lang="es-SV" sz="2800" dirty="0"/>
          </a:p>
          <a:p>
            <a:pPr marL="0" indent="0" algn="just">
              <a:buNone/>
            </a:pPr>
            <a:r>
              <a:rPr lang="es-ES_tradnl" sz="2800" dirty="0" smtClean="0"/>
              <a:t> </a:t>
            </a:r>
            <a:endParaRPr lang="es-ES_tradnl" sz="2800" dirty="0"/>
          </a:p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2615050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200" b="1" dirty="0" smtClean="0"/>
              <a:t>Acuerdos  que impactan en el reclutamiento </a:t>
            </a:r>
            <a:endParaRPr lang="es-SV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s-ES_tradnl" sz="2800" dirty="0" smtClean="0"/>
          </a:p>
          <a:p>
            <a:pPr marL="0" indent="0" algn="just">
              <a:buNone/>
            </a:pPr>
            <a:r>
              <a:rPr lang="es-ES_tradnl" sz="2800" dirty="0" smtClean="0"/>
              <a:t>Programa </a:t>
            </a:r>
            <a:r>
              <a:rPr lang="es-ES_tradnl" sz="2800" dirty="0"/>
              <a:t>de Trabajadores Temporales Salvadoreños en el Exterior (PROSALTEX</a:t>
            </a:r>
            <a:r>
              <a:rPr lang="es-ES_tradnl" sz="2800" dirty="0" smtClean="0"/>
              <a:t>).</a:t>
            </a:r>
          </a:p>
          <a:p>
            <a:pPr algn="just"/>
            <a:endParaRPr lang="es-ES_tradnl" sz="2800" dirty="0"/>
          </a:p>
          <a:p>
            <a:pPr marL="0" indent="0" algn="just">
              <a:buNone/>
            </a:pPr>
            <a:r>
              <a:rPr lang="es-SV" sz="2800" dirty="0" smtClean="0"/>
              <a:t>Acuerdo </a:t>
            </a:r>
            <a:r>
              <a:rPr lang="es-SV" sz="2800" dirty="0"/>
              <a:t>marco de cooperación orientado a coordinar las acciones entre las distintas instituciones involucradas en los procesos de migración </a:t>
            </a:r>
            <a:r>
              <a:rPr lang="es-SV" sz="2800" dirty="0" smtClean="0"/>
              <a:t>laboral.</a:t>
            </a:r>
          </a:p>
          <a:p>
            <a:pPr algn="just"/>
            <a:endParaRPr lang="es-ES_tradnl" sz="2800" dirty="0" smtClean="0"/>
          </a:p>
          <a:p>
            <a:pPr marL="0" indent="0" algn="just">
              <a:buNone/>
            </a:pPr>
            <a:r>
              <a:rPr lang="es-ES_tradnl" sz="2800" dirty="0"/>
              <a:t>Segundo </a:t>
            </a:r>
            <a:r>
              <a:rPr lang="es-ES_tradnl" sz="2800" dirty="0" smtClean="0"/>
              <a:t>convenio </a:t>
            </a:r>
            <a:r>
              <a:rPr lang="es-ES_tradnl" sz="2800" dirty="0"/>
              <a:t>de cooperación entre el Ministerio de Trabajo y Previsión Social, </a:t>
            </a:r>
            <a:r>
              <a:rPr lang="es-ES_tradnl" sz="2800" dirty="0" smtClean="0"/>
              <a:t>el Ministerio </a:t>
            </a:r>
            <a:r>
              <a:rPr lang="es-ES_tradnl" sz="2800" dirty="0"/>
              <a:t>de Relaciones Exteriores y la Organización Internacional para las Migraciones (OIM), el cual fue ratificado con la firma de otro convenio en el </a:t>
            </a:r>
            <a:r>
              <a:rPr lang="es-ES_tradnl" sz="2800" dirty="0" smtClean="0"/>
              <a:t>2011, dando origen al </a:t>
            </a:r>
            <a:r>
              <a:rPr lang="es-ES_tradnl" sz="2800" i="1" dirty="0" smtClean="0"/>
              <a:t>“Modelo de gestión” </a:t>
            </a:r>
            <a:endParaRPr lang="es-SV" sz="2800" i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8973237"/>
              </p:ext>
            </p:extLst>
          </p:nvPr>
        </p:nvGraphicFramePr>
        <p:xfrm>
          <a:off x="539552" y="1628800"/>
          <a:ext cx="1224136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{F5AB1C69-6EDB-4FF4-983F-18BD219EF322}</a:tableStyleId>
              </a:tblPr>
              <a:tblGrid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2002: 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0409655"/>
              </p:ext>
            </p:extLst>
          </p:nvPr>
        </p:nvGraphicFramePr>
        <p:xfrm>
          <a:off x="539552" y="2852936"/>
          <a:ext cx="1224136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{F5AB1C69-6EDB-4FF4-983F-18BD219EF322}</a:tableStyleId>
              </a:tblPr>
              <a:tblGrid>
                <a:gridCol w="1224136"/>
              </a:tblGrid>
              <a:tr h="124088"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2006: 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7626176"/>
              </p:ext>
            </p:extLst>
          </p:nvPr>
        </p:nvGraphicFramePr>
        <p:xfrm>
          <a:off x="539552" y="4509120"/>
          <a:ext cx="1224136" cy="3657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{F5AB1C69-6EDB-4FF4-983F-18BD219EF322}</a:tableStyleId>
              </a:tblPr>
              <a:tblGrid>
                <a:gridCol w="1224136"/>
              </a:tblGrid>
              <a:tr h="124088">
                <a:tc>
                  <a:txBody>
                    <a:bodyPr/>
                    <a:lstStyle/>
                    <a:p>
                      <a:r>
                        <a:rPr lang="es-ES_tradnl" sz="1800" dirty="0" smtClean="0"/>
                        <a:t>2009: 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A002-D4BB-4084-B9E0-890D4AC19D97}" type="slidenum">
              <a:rPr lang="es-SV" smtClean="0"/>
              <a:pPr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xmlns="" val="595951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575F6D"/>
      </a:dk2>
      <a:lt2>
        <a:srgbClr val="FFFFFA"/>
      </a:lt2>
      <a:accent1>
        <a:srgbClr val="98BF26"/>
      </a:accent1>
      <a:accent2>
        <a:srgbClr val="98BF26"/>
      </a:accent2>
      <a:accent3>
        <a:srgbClr val="3C91A0"/>
      </a:accent3>
      <a:accent4>
        <a:srgbClr val="195864"/>
      </a:accent4>
      <a:accent5>
        <a:srgbClr val="333333"/>
      </a:accent5>
      <a:accent6>
        <a:srgbClr val="777C84"/>
      </a:accent6>
      <a:hlink>
        <a:srgbClr val="3C91A0"/>
      </a:hlink>
      <a:folHlink>
        <a:srgbClr val="195864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1323</TotalTime>
  <Words>1370</Words>
  <Application>Microsoft Office PowerPoint</Application>
  <PresentationFormat>Presentación en pantalla (4:3)</PresentationFormat>
  <Paragraphs>156</Paragraphs>
  <Slides>22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Advantage</vt:lpstr>
      <vt:lpstr> “Análisis comparativo de leyes de reclutamiento para trabajadores en el exterior –  El Salvador”</vt:lpstr>
      <vt:lpstr>El empleo temporal en números</vt:lpstr>
      <vt:lpstr>Regulación en materia de reclutamiento en El Salvador</vt:lpstr>
      <vt:lpstr>Antes de estudiar el tema de “reclutamiento”, resulta importante reconocer…</vt:lpstr>
      <vt:lpstr>Regulación sobre reclutamiento en El Salvador</vt:lpstr>
      <vt:lpstr>Regulación sobre reclutamiento en El Salvador</vt:lpstr>
      <vt:lpstr>Regulación sobre reclutamiento en El Salvador</vt:lpstr>
      <vt:lpstr>Regulación sobre reclutamiento en El Salvador</vt:lpstr>
      <vt:lpstr>Acuerdos  que impactan en el reclutamiento </vt:lpstr>
      <vt:lpstr>Modelo de Gestión de la Migración Laboral Temporal en El Salvador</vt:lpstr>
      <vt:lpstr>Acuerdos  que impactan en el reclutamiento </vt:lpstr>
      <vt:lpstr>Convenios internacionales</vt:lpstr>
      <vt:lpstr>Convenios internacionales</vt:lpstr>
      <vt:lpstr>Reflexión final</vt:lpstr>
      <vt:lpstr>Referencias y/o materiales adicionales</vt:lpstr>
      <vt:lpstr>Diapositiva 16</vt:lpstr>
      <vt:lpstr>Diapositiva 17</vt:lpstr>
      <vt:lpstr>Diapositiva 18</vt:lpstr>
      <vt:lpstr>Retos para los Estados de origen: Monitoreo y retorno.</vt:lpstr>
      <vt:lpstr>Monitoreo</vt:lpstr>
      <vt:lpstr>Retorno</vt:lpstr>
      <vt:lpstr>Muchas gracias!!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Taller:  “Análisis comparativo de leyes de reclutamiento para trabajadores en el exterior -  El Salvador”</dc:title>
  <dc:creator>Aracely</dc:creator>
  <cp:lastModifiedBy>gmies admin</cp:lastModifiedBy>
  <cp:revision>42</cp:revision>
  <dcterms:created xsi:type="dcterms:W3CDTF">2015-03-19T17:50:40Z</dcterms:created>
  <dcterms:modified xsi:type="dcterms:W3CDTF">2015-05-05T21:23:01Z</dcterms:modified>
</cp:coreProperties>
</file>