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1" r:id="rId2"/>
    <p:sldId id="264" r:id="rId3"/>
    <p:sldId id="266" r:id="rId4"/>
    <p:sldId id="273" r:id="rId5"/>
    <p:sldId id="267" r:id="rId6"/>
    <p:sldId id="292" r:id="rId7"/>
    <p:sldId id="272" r:id="rId8"/>
    <p:sldId id="293" r:id="rId9"/>
    <p:sldId id="268" r:id="rId10"/>
    <p:sldId id="294" r:id="rId11"/>
    <p:sldId id="269" r:id="rId12"/>
    <p:sldId id="297" r:id="rId13"/>
    <p:sldId id="295" r:id="rId14"/>
    <p:sldId id="296" r:id="rId15"/>
    <p:sldId id="263"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676" autoAdjust="0"/>
  </p:normalViewPr>
  <p:slideViewPr>
    <p:cSldViewPr>
      <p:cViewPr>
        <p:scale>
          <a:sx n="64" d="100"/>
          <a:sy n="64" d="100"/>
        </p:scale>
        <p:origin x="-1524"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674534-8552-4FF7-9CAE-A417E44CF868}" type="doc">
      <dgm:prSet loTypeId="urn:microsoft.com/office/officeart/2005/8/layout/arrow5" loCatId="process" qsTypeId="urn:microsoft.com/office/officeart/2005/8/quickstyle/simple1" qsCatId="simple" csTypeId="urn:microsoft.com/office/officeart/2005/8/colors/colorful4" csCatId="colorful" phldr="1"/>
      <dgm:spPr/>
      <dgm:t>
        <a:bodyPr/>
        <a:lstStyle/>
        <a:p>
          <a:endParaRPr lang="es-ES"/>
        </a:p>
      </dgm:t>
    </dgm:pt>
    <dgm:pt modelId="{F982CEA4-9589-46F3-9D65-A53C52E1C1CB}">
      <dgm:prSet phldrT="[Texto]"/>
      <dgm:spPr/>
      <dgm:t>
        <a:bodyPr/>
        <a:lstStyle/>
        <a:p>
          <a:r>
            <a:rPr lang="es-MX" dirty="0" smtClean="0"/>
            <a:t>Migraciones Forzadas</a:t>
          </a:r>
          <a:endParaRPr lang="es-ES" dirty="0"/>
        </a:p>
      </dgm:t>
    </dgm:pt>
    <dgm:pt modelId="{7DD90956-F3EB-4592-8D76-FDF49715002D}" type="parTrans" cxnId="{11AB5121-A260-43C2-8EB6-6236FFB08C87}">
      <dgm:prSet/>
      <dgm:spPr/>
      <dgm:t>
        <a:bodyPr/>
        <a:lstStyle/>
        <a:p>
          <a:endParaRPr lang="es-ES"/>
        </a:p>
      </dgm:t>
    </dgm:pt>
    <dgm:pt modelId="{B246F073-E131-428E-A75A-F12E23D49963}" type="sibTrans" cxnId="{11AB5121-A260-43C2-8EB6-6236FFB08C87}">
      <dgm:prSet/>
      <dgm:spPr/>
      <dgm:t>
        <a:bodyPr/>
        <a:lstStyle/>
        <a:p>
          <a:endParaRPr lang="es-ES"/>
        </a:p>
      </dgm:t>
    </dgm:pt>
    <dgm:pt modelId="{4AD9E4A0-50D9-4331-9B2B-6DEFD29D1A67}">
      <dgm:prSet phldrT="[Texto]"/>
      <dgm:spPr/>
      <dgm:t>
        <a:bodyPr/>
        <a:lstStyle/>
        <a:p>
          <a:r>
            <a:rPr lang="es-MX" dirty="0" smtClean="0"/>
            <a:t>Violencia</a:t>
          </a:r>
          <a:endParaRPr lang="es-ES" dirty="0"/>
        </a:p>
      </dgm:t>
    </dgm:pt>
    <dgm:pt modelId="{08BBB790-9B76-4CC5-AD33-BC2254C96FF7}" type="parTrans" cxnId="{CB84C663-F42B-4479-8968-1779A4BB6093}">
      <dgm:prSet/>
      <dgm:spPr/>
      <dgm:t>
        <a:bodyPr/>
        <a:lstStyle/>
        <a:p>
          <a:endParaRPr lang="es-ES"/>
        </a:p>
      </dgm:t>
    </dgm:pt>
    <dgm:pt modelId="{849B9C34-0CB6-45CC-9D49-55B6C1985D79}" type="sibTrans" cxnId="{CB84C663-F42B-4479-8968-1779A4BB6093}">
      <dgm:prSet/>
      <dgm:spPr/>
      <dgm:t>
        <a:bodyPr/>
        <a:lstStyle/>
        <a:p>
          <a:endParaRPr lang="es-ES"/>
        </a:p>
      </dgm:t>
    </dgm:pt>
    <dgm:pt modelId="{0CAB5DAF-33C0-4641-93F4-FCA357105DE7}" type="pres">
      <dgm:prSet presAssocID="{DD674534-8552-4FF7-9CAE-A417E44CF868}" presName="diagram" presStyleCnt="0">
        <dgm:presLayoutVars>
          <dgm:dir/>
          <dgm:resizeHandles val="exact"/>
        </dgm:presLayoutVars>
      </dgm:prSet>
      <dgm:spPr/>
      <dgm:t>
        <a:bodyPr/>
        <a:lstStyle/>
        <a:p>
          <a:endParaRPr lang="es-MX"/>
        </a:p>
      </dgm:t>
    </dgm:pt>
    <dgm:pt modelId="{C376E9E5-F5FA-41A9-97F6-785D3FBF0776}" type="pres">
      <dgm:prSet presAssocID="{F982CEA4-9589-46F3-9D65-A53C52E1C1CB}" presName="arrow" presStyleLbl="node1" presStyleIdx="0" presStyleCnt="2">
        <dgm:presLayoutVars>
          <dgm:bulletEnabled val="1"/>
        </dgm:presLayoutVars>
      </dgm:prSet>
      <dgm:spPr/>
      <dgm:t>
        <a:bodyPr/>
        <a:lstStyle/>
        <a:p>
          <a:endParaRPr lang="es-MX"/>
        </a:p>
      </dgm:t>
    </dgm:pt>
    <dgm:pt modelId="{5129B9DD-B50D-4157-858F-5411412E7B9A}" type="pres">
      <dgm:prSet presAssocID="{4AD9E4A0-50D9-4331-9B2B-6DEFD29D1A67}" presName="arrow" presStyleLbl="node1" presStyleIdx="1" presStyleCnt="2">
        <dgm:presLayoutVars>
          <dgm:bulletEnabled val="1"/>
        </dgm:presLayoutVars>
      </dgm:prSet>
      <dgm:spPr/>
      <dgm:t>
        <a:bodyPr/>
        <a:lstStyle/>
        <a:p>
          <a:endParaRPr lang="es-MX"/>
        </a:p>
      </dgm:t>
    </dgm:pt>
  </dgm:ptLst>
  <dgm:cxnLst>
    <dgm:cxn modelId="{CB84C663-F42B-4479-8968-1779A4BB6093}" srcId="{DD674534-8552-4FF7-9CAE-A417E44CF868}" destId="{4AD9E4A0-50D9-4331-9B2B-6DEFD29D1A67}" srcOrd="1" destOrd="0" parTransId="{08BBB790-9B76-4CC5-AD33-BC2254C96FF7}" sibTransId="{849B9C34-0CB6-45CC-9D49-55B6C1985D79}"/>
    <dgm:cxn modelId="{F7869B0D-953F-47FF-BC1C-3580C17C9B6C}" type="presOf" srcId="{DD674534-8552-4FF7-9CAE-A417E44CF868}" destId="{0CAB5DAF-33C0-4641-93F4-FCA357105DE7}" srcOrd="0" destOrd="0" presId="urn:microsoft.com/office/officeart/2005/8/layout/arrow5"/>
    <dgm:cxn modelId="{A7325D0E-24DC-4F15-ABAA-444D5A448CEE}" type="presOf" srcId="{4AD9E4A0-50D9-4331-9B2B-6DEFD29D1A67}" destId="{5129B9DD-B50D-4157-858F-5411412E7B9A}" srcOrd="0" destOrd="0" presId="urn:microsoft.com/office/officeart/2005/8/layout/arrow5"/>
    <dgm:cxn modelId="{11AB5121-A260-43C2-8EB6-6236FFB08C87}" srcId="{DD674534-8552-4FF7-9CAE-A417E44CF868}" destId="{F982CEA4-9589-46F3-9D65-A53C52E1C1CB}" srcOrd="0" destOrd="0" parTransId="{7DD90956-F3EB-4592-8D76-FDF49715002D}" sibTransId="{B246F073-E131-428E-A75A-F12E23D49963}"/>
    <dgm:cxn modelId="{6AEE4DEC-4508-4EA9-AE94-C0D2ECF544A6}" type="presOf" srcId="{F982CEA4-9589-46F3-9D65-A53C52E1C1CB}" destId="{C376E9E5-F5FA-41A9-97F6-785D3FBF0776}" srcOrd="0" destOrd="0" presId="urn:microsoft.com/office/officeart/2005/8/layout/arrow5"/>
    <dgm:cxn modelId="{90D11A94-12DF-437F-A469-C69BCC8941F3}" type="presParOf" srcId="{0CAB5DAF-33C0-4641-93F4-FCA357105DE7}" destId="{C376E9E5-F5FA-41A9-97F6-785D3FBF0776}" srcOrd="0" destOrd="0" presId="urn:microsoft.com/office/officeart/2005/8/layout/arrow5"/>
    <dgm:cxn modelId="{E4AE61A5-8B68-4496-ABAC-5E26C3F99F66}" type="presParOf" srcId="{0CAB5DAF-33C0-4641-93F4-FCA357105DE7}" destId="{5129B9DD-B50D-4157-858F-5411412E7B9A}"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76E9E5-F5FA-41A9-97F6-785D3FBF0776}">
      <dsp:nvSpPr>
        <dsp:cNvPr id="0" name=""/>
        <dsp:cNvSpPr/>
      </dsp:nvSpPr>
      <dsp:spPr>
        <a:xfrm rot="16200000">
          <a:off x="1322" y="558601"/>
          <a:ext cx="2946796" cy="2946796"/>
        </a:xfrm>
        <a:prstGeom prst="downArrow">
          <a:avLst>
            <a:gd name="adj1" fmla="val 50000"/>
            <a:gd name="adj2" fmla="val 3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s-MX" sz="3100" kern="1200" dirty="0" smtClean="0"/>
            <a:t>Migraciones Forzadas</a:t>
          </a:r>
          <a:endParaRPr lang="es-ES" sz="3100" kern="1200" dirty="0"/>
        </a:p>
      </dsp:txBody>
      <dsp:txXfrm rot="16200000">
        <a:off x="1322" y="558601"/>
        <a:ext cx="2946796" cy="2946796"/>
      </dsp:txXfrm>
    </dsp:sp>
    <dsp:sp modelId="{5129B9DD-B50D-4157-858F-5411412E7B9A}">
      <dsp:nvSpPr>
        <dsp:cNvPr id="0" name=""/>
        <dsp:cNvSpPr/>
      </dsp:nvSpPr>
      <dsp:spPr>
        <a:xfrm rot="5400000">
          <a:off x="3147880" y="558601"/>
          <a:ext cx="2946796" cy="2946796"/>
        </a:xfrm>
        <a:prstGeom prst="downArrow">
          <a:avLst>
            <a:gd name="adj1" fmla="val 50000"/>
            <a:gd name="adj2" fmla="val 35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s-MX" sz="3100" kern="1200" dirty="0" smtClean="0"/>
            <a:t>Violencia</a:t>
          </a:r>
          <a:endParaRPr lang="es-ES" sz="3100" kern="1200" dirty="0"/>
        </a:p>
      </dsp:txBody>
      <dsp:txXfrm rot="5400000">
        <a:off x="3147880" y="558601"/>
        <a:ext cx="2946796" cy="2946796"/>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29242-7F93-4EE4-91DB-EE2A0386B3A2}" type="datetimeFigureOut">
              <a:rPr lang="es-MX" smtClean="0"/>
              <a:pPr/>
              <a:t>13/05/2015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ACCA3-0615-451E-9680-D2D6D854EA86}" type="slidenum">
              <a:rPr lang="es-MX" smtClean="0"/>
              <a:pPr/>
              <a:t>‹Nº›</a:t>
            </a:fld>
            <a:endParaRPr lang="es-MX"/>
          </a:p>
        </p:txBody>
      </p:sp>
    </p:spTree>
    <p:extLst>
      <p:ext uri="{BB962C8B-B14F-4D97-AF65-F5344CB8AC3E}">
        <p14:creationId xmlns="" xmlns:p14="http://schemas.microsoft.com/office/powerpoint/2010/main" val="24618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481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096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295630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191746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623226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21202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15475965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es-MX" dirty="0"/>
          </a:p>
        </p:txBody>
      </p:sp>
      <p:sp>
        <p:nvSpPr>
          <p:cNvPr id="3" name="2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31443524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307558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211695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81999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111070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426337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170DDF-65D2-4212-8166-84474D8FFCFA}" type="datetimeFigureOut">
              <a:rPr lang="es-MX" smtClean="0"/>
              <a:pPr/>
              <a:t>13/05/2015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16074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70DDF-65D2-4212-8166-84474D8FFCFA}" type="datetimeFigureOut">
              <a:rPr lang="es-MX" smtClean="0"/>
              <a:pPr/>
              <a:t>13/05/2015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E93A-BBA1-42DA-993C-086438DF15A3}" type="slidenum">
              <a:rPr lang="es-MX" smtClean="0"/>
              <a:pPr/>
              <a:t>‹Nº›</a:t>
            </a:fld>
            <a:endParaRPr lang="es-MX"/>
          </a:p>
        </p:txBody>
      </p:sp>
    </p:spTree>
    <p:extLst>
      <p:ext uri="{BB962C8B-B14F-4D97-AF65-F5344CB8AC3E}">
        <p14:creationId xmlns="" xmlns:p14="http://schemas.microsoft.com/office/powerpoint/2010/main" val="25226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0" y="5311959"/>
            <a:ext cx="9144000" cy="1077218"/>
          </a:xfrm>
          <a:prstGeom prst="rect">
            <a:avLst/>
          </a:prstGeom>
          <a:noFill/>
        </p:spPr>
        <p:txBody>
          <a:bodyPr wrap="square" rtlCol="0">
            <a:spAutoFit/>
          </a:bodyPr>
          <a:lstStyle/>
          <a:p>
            <a:pPr algn="ctr"/>
            <a:r>
              <a:rPr lang="es-ES" sz="3200" b="1" dirty="0">
                <a:solidFill>
                  <a:schemeClr val="accent4">
                    <a:lumMod val="75000"/>
                  </a:schemeClr>
                </a:solidFill>
                <a:latin typeface="Calibri" pitchFamily="34" charset="0"/>
                <a:cs typeface="Calibri" pitchFamily="34" charset="0"/>
              </a:rPr>
              <a:t>EL ACOMPAÑAMIENTO PSICOSOCIAL CON PERSONAS MIGRANTES, SOLICITANTES DE ASILO Y REFUGIADAS </a:t>
            </a:r>
            <a:endParaRPr lang="es-MX" sz="3200" b="1" dirty="0">
              <a:solidFill>
                <a:schemeClr val="accent4">
                  <a:lumMod val="75000"/>
                </a:schemeClr>
              </a:solidFill>
            </a:endParaRPr>
          </a:p>
        </p:txBody>
      </p:sp>
    </p:spTree>
    <p:extLst>
      <p:ext uri="{BB962C8B-B14F-4D97-AF65-F5344CB8AC3E}">
        <p14:creationId xmlns="" xmlns:p14="http://schemas.microsoft.com/office/powerpoint/2010/main" val="1937358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chemeClr val="bg2">
                    <a:lumMod val="50000"/>
                  </a:schemeClr>
                </a:solidFill>
              </a:rPr>
              <a:t>ENFOQUE PSICOSOCIAL</a:t>
            </a:r>
            <a:endParaRPr lang="es-MX" b="1" dirty="0">
              <a:solidFill>
                <a:schemeClr val="bg2">
                  <a:lumMod val="50000"/>
                </a:schemeClr>
              </a:solidFill>
            </a:endParaRPr>
          </a:p>
        </p:txBody>
      </p:sp>
      <p:sp>
        <p:nvSpPr>
          <p:cNvPr id="3" name="2 Marcador de contenido"/>
          <p:cNvSpPr>
            <a:spLocks noGrp="1"/>
          </p:cNvSpPr>
          <p:nvPr>
            <p:ph idx="1"/>
          </p:nvPr>
        </p:nvSpPr>
        <p:spPr/>
        <p:txBody>
          <a:bodyPr>
            <a:normAutofit fontScale="70000" lnSpcReduction="20000"/>
          </a:bodyPr>
          <a:lstStyle/>
          <a:p>
            <a:pPr marL="0" indent="0" algn="just">
              <a:buNone/>
            </a:pPr>
            <a:r>
              <a:rPr lang="es-MX" dirty="0"/>
              <a:t>Se refiere al proceso de </a:t>
            </a:r>
            <a:r>
              <a:rPr lang="es-MX" b="1" dirty="0">
                <a:solidFill>
                  <a:schemeClr val="tx2">
                    <a:lumMod val="60000"/>
                    <a:lumOff val="40000"/>
                  </a:schemeClr>
                </a:solidFill>
              </a:rPr>
              <a:t>acompañamiento individual, familiar o comunitario orientado a hacer frente a las consecuencias del impacto traumático de las violaciones de derechos humanos y promover el bienestar, apoyo emocional y social a las víctimas, estimulando el desarrollo de sus capacidades</a:t>
            </a:r>
            <a:r>
              <a:rPr lang="es-MX" dirty="0"/>
              <a:t>. El termino psicosocial tiene dos componentes lingüísticos para hacer énfasis que no se puede desvincular el impacto individual de una perspectiva social dado el carácter político de las violaciones de derechos humanos, la importancia del contexto y las respuestas institucionales tanto en la forma en cómo se manifiestan las consecuencias y el sufrimiento, como en las circunstancias que ayudan o no a la recuperación</a:t>
            </a:r>
            <a:r>
              <a:rPr lang="es-MX" dirty="0" smtClean="0"/>
              <a:t>.</a:t>
            </a:r>
          </a:p>
          <a:p>
            <a:pPr marL="0" indent="0">
              <a:buNone/>
            </a:pPr>
            <a:endParaRPr lang="es-MX" i="1" dirty="0" smtClean="0"/>
          </a:p>
          <a:p>
            <a:pPr marL="0" indent="0">
              <a:buNone/>
            </a:pPr>
            <a:endParaRPr lang="es-MX" i="1" dirty="0" smtClean="0"/>
          </a:p>
          <a:p>
            <a:pPr marL="0" indent="0" algn="r">
              <a:buNone/>
            </a:pPr>
            <a:r>
              <a:rPr lang="es-MX" sz="2000" i="1" dirty="0" err="1" smtClean="0"/>
              <a:t>Beristain</a:t>
            </a:r>
            <a:r>
              <a:rPr lang="es-MX" sz="2000" i="1" dirty="0"/>
              <a:t>, C. (2014) Acompañar los proceso con las víctimas. Atención psicosocial en las violaciones de derechos humanos. Fondo de Justicia Transicional. Programa promoción de la convivencia. PNUD</a:t>
            </a:r>
            <a:endParaRPr lang="es-MX" sz="2000" dirty="0"/>
          </a:p>
        </p:txBody>
      </p:sp>
    </p:spTree>
    <p:extLst>
      <p:ext uri="{BB962C8B-B14F-4D97-AF65-F5344CB8AC3E}">
        <p14:creationId xmlns="" xmlns:p14="http://schemas.microsoft.com/office/powerpoint/2010/main" val="2328288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03848" y="1412776"/>
            <a:ext cx="5184576" cy="4536504"/>
          </a:xfrm>
        </p:spPr>
        <p:txBody>
          <a:bodyPr>
            <a:normAutofit/>
          </a:bodyPr>
          <a:lstStyle/>
          <a:p>
            <a:pPr algn="ctr" eaLnBrk="1" hangingPunct="1">
              <a:buFont typeface="Arial" charset="0"/>
              <a:buNone/>
            </a:pPr>
            <a:r>
              <a:rPr lang="es-MX" sz="2200" b="1" dirty="0">
                <a:solidFill>
                  <a:schemeClr val="bg2">
                    <a:lumMod val="50000"/>
                  </a:schemeClr>
                </a:solidFill>
                <a:latin typeface="Calibri" charset="0"/>
              </a:rPr>
              <a:t>a</a:t>
            </a:r>
            <a:r>
              <a:rPr lang="es-MX" sz="2200" b="1" dirty="0" smtClean="0">
                <a:solidFill>
                  <a:schemeClr val="bg2">
                    <a:lumMod val="50000"/>
                  </a:schemeClr>
                </a:solidFill>
                <a:latin typeface="Calibri" charset="0"/>
              </a:rPr>
              <a:t>tención/intervención/acompañamiento </a:t>
            </a:r>
          </a:p>
          <a:p>
            <a:pPr algn="ctr" eaLnBrk="1" hangingPunct="1">
              <a:buFont typeface="Arial" charset="0"/>
              <a:buNone/>
            </a:pPr>
            <a:r>
              <a:rPr lang="es-MX" sz="2200" b="1" dirty="0" smtClean="0">
                <a:solidFill>
                  <a:schemeClr val="bg2">
                    <a:lumMod val="50000"/>
                  </a:schemeClr>
                </a:solidFill>
                <a:latin typeface="Calibri" charset="0"/>
              </a:rPr>
              <a:t>psicosocial</a:t>
            </a:r>
            <a:r>
              <a:rPr lang="es-MX" dirty="0">
                <a:latin typeface="Calibri" charset="0"/>
              </a:rPr>
              <a:t>	</a:t>
            </a:r>
          </a:p>
          <a:p>
            <a:pPr algn="just" eaLnBrk="1" hangingPunct="1">
              <a:buFont typeface="Arial" charset="0"/>
              <a:buNone/>
            </a:pPr>
            <a:r>
              <a:rPr lang="es-MX" sz="3000" dirty="0" smtClean="0">
                <a:latin typeface="Calibri" charset="0"/>
              </a:rPr>
              <a:t>Cuando </a:t>
            </a:r>
            <a:r>
              <a:rPr lang="es-MX" sz="3000" dirty="0">
                <a:latin typeface="Calibri" charset="0"/>
              </a:rPr>
              <a:t>hablamos de acompañamiento psicosocial nos referimos </a:t>
            </a:r>
            <a:r>
              <a:rPr lang="es-MX" sz="3000" dirty="0" smtClean="0">
                <a:latin typeface="Calibri" charset="0"/>
              </a:rPr>
              <a:t>a…</a:t>
            </a:r>
            <a:endParaRPr lang="es-MX" sz="3000" dirty="0">
              <a:latin typeface="Calibri" charset="0"/>
            </a:endParaRPr>
          </a:p>
          <a:p>
            <a:pPr algn="ctr" eaLnBrk="1" hangingPunct="1">
              <a:buFont typeface="Arial" charset="0"/>
              <a:buNone/>
            </a:pPr>
            <a:r>
              <a:rPr lang="es-MX" i="1" dirty="0">
                <a:latin typeface="Calibri" charset="0"/>
              </a:rPr>
              <a:t> </a:t>
            </a:r>
            <a:r>
              <a:rPr lang="es-MX" sz="3600" b="1" dirty="0" smtClean="0">
                <a:solidFill>
                  <a:schemeClr val="tx2">
                    <a:lumMod val="60000"/>
                    <a:lumOff val="40000"/>
                  </a:schemeClr>
                </a:solidFill>
              </a:rPr>
              <a:t>una </a:t>
            </a:r>
            <a:r>
              <a:rPr lang="es-MX" sz="3600" b="1" dirty="0">
                <a:solidFill>
                  <a:schemeClr val="tx2">
                    <a:lumMod val="60000"/>
                    <a:lumOff val="40000"/>
                  </a:schemeClr>
                </a:solidFill>
              </a:rPr>
              <a:t>relación </a:t>
            </a:r>
            <a:r>
              <a:rPr lang="es-MX" sz="3600" b="1" dirty="0" smtClean="0">
                <a:solidFill>
                  <a:schemeClr val="tx2">
                    <a:lumMod val="60000"/>
                    <a:lumOff val="40000"/>
                  </a:schemeClr>
                </a:solidFill>
              </a:rPr>
              <a:t>horizontal, no </a:t>
            </a:r>
            <a:r>
              <a:rPr lang="es-MX" sz="3600" b="1" dirty="0">
                <a:solidFill>
                  <a:schemeClr val="tx2">
                    <a:lumMod val="60000"/>
                    <a:lumOff val="40000"/>
                  </a:schemeClr>
                </a:solidFill>
              </a:rPr>
              <a:t>de </a:t>
            </a:r>
            <a:r>
              <a:rPr lang="es-MX" sz="3600" b="1" dirty="0" smtClean="0">
                <a:solidFill>
                  <a:schemeClr val="tx2">
                    <a:lumMod val="60000"/>
                    <a:lumOff val="40000"/>
                  </a:schemeClr>
                </a:solidFill>
              </a:rPr>
              <a:t>imposición </a:t>
            </a:r>
            <a:r>
              <a:rPr lang="es-MX" sz="3600" b="1" dirty="0">
                <a:solidFill>
                  <a:schemeClr val="tx2">
                    <a:lumMod val="60000"/>
                    <a:lumOff val="40000"/>
                  </a:schemeClr>
                </a:solidFill>
              </a:rPr>
              <a:t>y no </a:t>
            </a:r>
            <a:r>
              <a:rPr lang="es-MX" sz="3600" b="1" dirty="0" smtClean="0">
                <a:solidFill>
                  <a:schemeClr val="tx2">
                    <a:lumMod val="60000"/>
                    <a:lumOff val="40000"/>
                  </a:schemeClr>
                </a:solidFill>
              </a:rPr>
              <a:t>jerárquica</a:t>
            </a:r>
          </a:p>
          <a:p>
            <a:pPr algn="ctr" eaLnBrk="1" hangingPunct="1">
              <a:buFont typeface="Arial" charset="0"/>
              <a:buNone/>
            </a:pPr>
            <a:endParaRPr lang="es-MX" sz="2400" b="1" i="1" dirty="0">
              <a:solidFill>
                <a:schemeClr val="tx2">
                  <a:lumMod val="60000"/>
                  <a:lumOff val="40000"/>
                </a:schemeClr>
              </a:solidFill>
              <a:latin typeface="Calibri" charset="0"/>
            </a:endParaRPr>
          </a:p>
          <a:p>
            <a:pPr algn="just" eaLnBrk="1" hangingPunct="1">
              <a:buFont typeface="Arial" charset="0"/>
              <a:buNone/>
            </a:pPr>
            <a:endParaRPr lang="es-ES" sz="2400" b="1" i="1" dirty="0">
              <a:solidFill>
                <a:schemeClr val="tx2">
                  <a:lumMod val="60000"/>
                  <a:lumOff val="40000"/>
                </a:schemeClr>
              </a:solidFill>
              <a:latin typeface="Calibri" charset="0"/>
            </a:endParaRPr>
          </a:p>
        </p:txBody>
      </p:sp>
      <p:pic>
        <p:nvPicPr>
          <p:cNvPr id="9219"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1500" y="2071688"/>
            <a:ext cx="2416324" cy="3071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4033185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chemeClr val="bg2">
                    <a:lumMod val="50000"/>
                  </a:schemeClr>
                </a:solidFill>
              </a:rPr>
              <a:t>PRINCIPIOS BÁSICOS</a:t>
            </a:r>
            <a:endParaRPr lang="es-MX" b="1" dirty="0">
              <a:solidFill>
                <a:schemeClr val="bg2">
                  <a:lumMod val="50000"/>
                </a:schemeClr>
              </a:solidFill>
            </a:endParaRPr>
          </a:p>
        </p:txBody>
      </p:sp>
      <p:sp>
        <p:nvSpPr>
          <p:cNvPr id="3" name="2 Marcador de contenido"/>
          <p:cNvSpPr>
            <a:spLocks noGrp="1"/>
          </p:cNvSpPr>
          <p:nvPr>
            <p:ph idx="1"/>
          </p:nvPr>
        </p:nvSpPr>
        <p:spPr/>
        <p:txBody>
          <a:bodyPr>
            <a:normAutofit fontScale="85000" lnSpcReduction="20000"/>
          </a:bodyPr>
          <a:lstStyle/>
          <a:p>
            <a:pPr>
              <a:buNone/>
            </a:pPr>
            <a:r>
              <a:rPr lang="es-MX" dirty="0" smtClean="0"/>
              <a:t>1. Tener en cuenta las necesidades</a:t>
            </a:r>
          </a:p>
          <a:p>
            <a:pPr>
              <a:buNone/>
            </a:pPr>
            <a:r>
              <a:rPr lang="es-MX" dirty="0" smtClean="0"/>
              <a:t>2. No abrir procesos que no se van a acompañar</a:t>
            </a:r>
          </a:p>
          <a:p>
            <a:pPr>
              <a:buNone/>
            </a:pPr>
            <a:r>
              <a:rPr lang="es-MX" dirty="0" smtClean="0"/>
              <a:t>3. Construcción de la confianza</a:t>
            </a:r>
          </a:p>
          <a:p>
            <a:pPr>
              <a:buNone/>
            </a:pPr>
            <a:r>
              <a:rPr lang="es-MX" dirty="0" smtClean="0"/>
              <a:t>4. Manejo de información y expectativas de las víctimas</a:t>
            </a:r>
          </a:p>
          <a:p>
            <a:pPr>
              <a:buNone/>
            </a:pPr>
            <a:r>
              <a:rPr lang="es-MX" dirty="0" smtClean="0"/>
              <a:t>5. No estigmatizar</a:t>
            </a:r>
          </a:p>
          <a:p>
            <a:pPr>
              <a:buNone/>
            </a:pPr>
            <a:r>
              <a:rPr lang="es-MX" dirty="0" smtClean="0"/>
              <a:t>6. Dimensión ética</a:t>
            </a:r>
          </a:p>
          <a:p>
            <a:pPr>
              <a:buNone/>
            </a:pPr>
            <a:r>
              <a:rPr lang="es-MX" dirty="0" smtClean="0"/>
              <a:t>7. Cuidar los aspectos relativos a la seguridad</a:t>
            </a:r>
          </a:p>
          <a:p>
            <a:pPr>
              <a:buNone/>
            </a:pPr>
            <a:r>
              <a:rPr lang="es-MX" dirty="0" smtClean="0"/>
              <a:t>8. Tener en cuenta el proceso y la voluntad de las víctimas</a:t>
            </a:r>
          </a:p>
          <a:p>
            <a:pPr>
              <a:buNone/>
            </a:pPr>
            <a:r>
              <a:rPr lang="es-MX" dirty="0" smtClean="0"/>
              <a:t>9. Apoyo psicosocial en crisis</a:t>
            </a:r>
          </a:p>
          <a:p>
            <a:pPr>
              <a:buNone/>
            </a:pPr>
            <a:r>
              <a:rPr lang="es-MX" dirty="0" smtClean="0"/>
              <a:t>10. Controlar el impacto de la ayuda humanitaria </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chemeClr val="bg2">
                    <a:lumMod val="50000"/>
                  </a:schemeClr>
                </a:solidFill>
              </a:rPr>
              <a:t>PSICOJURÍDICO</a:t>
            </a:r>
            <a:endParaRPr lang="es-MX" b="1" dirty="0">
              <a:solidFill>
                <a:schemeClr val="bg2">
                  <a:lumMod val="50000"/>
                </a:schemeClr>
              </a:solidFill>
            </a:endParaRPr>
          </a:p>
        </p:txBody>
      </p:sp>
      <p:sp>
        <p:nvSpPr>
          <p:cNvPr id="3" name="2 Marcador de contenido"/>
          <p:cNvSpPr>
            <a:spLocks noGrp="1"/>
          </p:cNvSpPr>
          <p:nvPr>
            <p:ph idx="1"/>
          </p:nvPr>
        </p:nvSpPr>
        <p:spPr/>
        <p:txBody>
          <a:bodyPr>
            <a:normAutofit fontScale="47500" lnSpcReduction="20000"/>
          </a:bodyPr>
          <a:lstStyle/>
          <a:p>
            <a:pPr marL="0" indent="0">
              <a:buNone/>
            </a:pPr>
            <a:r>
              <a:rPr lang="es-MX" dirty="0"/>
              <a:t>Estrategia interdisciplinaria que ayuda al desarrollo de un litigio, desde las funciones que le corresponden a cada profesional pero trabajando en equipo, articulados; con ello constituye un proceso reparador en sí mismo, siendo  vital para que esa persona se construya como lo que es, un sujeto de derechos.</a:t>
            </a:r>
          </a:p>
          <a:p>
            <a:pPr marL="0" indent="0">
              <a:buNone/>
            </a:pPr>
            <a:endParaRPr lang="es-MX" b="1" i="1" smtClean="0"/>
          </a:p>
          <a:p>
            <a:pPr marL="0" indent="0">
              <a:buNone/>
            </a:pPr>
            <a:r>
              <a:rPr lang="es-MX" b="1" i="1" smtClean="0"/>
              <a:t>Acciones</a:t>
            </a:r>
            <a:r>
              <a:rPr lang="es-MX" b="1" i="1" dirty="0"/>
              <a:t>:</a:t>
            </a:r>
            <a:endParaRPr lang="es-MX" dirty="0"/>
          </a:p>
          <a:p>
            <a:pPr lvl="0"/>
            <a:r>
              <a:rPr lang="es-MX" dirty="0"/>
              <a:t>Definir los objetivos de los aportes psicológicos a la estrategia jurídica.</a:t>
            </a:r>
          </a:p>
          <a:p>
            <a:pPr lvl="0"/>
            <a:r>
              <a:rPr lang="es-MX" dirty="0"/>
              <a:t>Preparar entrevistas iniciales con las víctimas</a:t>
            </a:r>
          </a:p>
          <a:p>
            <a:pPr lvl="0"/>
            <a:r>
              <a:rPr lang="es-MX" dirty="0"/>
              <a:t>Iniciar el proceso de contención y apoyo emocional que deberá ser permanente a lo largo de todas las etapas del litigio.</a:t>
            </a:r>
          </a:p>
          <a:p>
            <a:pPr lvl="0"/>
            <a:r>
              <a:rPr lang="es-MX" dirty="0"/>
              <a:t>Iniciar la valoración del daño sufrido contemplando en todo momento las repercusiones diferenciales por género y cultura.</a:t>
            </a:r>
          </a:p>
          <a:p>
            <a:pPr lvl="0"/>
            <a:r>
              <a:rPr lang="es-MX" dirty="0"/>
              <a:t>Contemplar en esta valoración los efectos individuales del daño, las consecuencias a nivel familiar, comunitario y social</a:t>
            </a:r>
          </a:p>
          <a:p>
            <a:pPr lvl="0"/>
            <a:r>
              <a:rPr lang="es-MX" dirty="0"/>
              <a:t>Valorar y definir la pertinencia de realizar las entrevistas de manera conjunta o individual</a:t>
            </a:r>
          </a:p>
          <a:p>
            <a:pPr lvl="0"/>
            <a:r>
              <a:rPr lang="es-MX" dirty="0"/>
              <a:t>Valorar las opciones de “autocuidado” para los equipos jurídico y psicológico</a:t>
            </a:r>
          </a:p>
          <a:p>
            <a:pPr lvl="0"/>
            <a:r>
              <a:rPr lang="es-MX" dirty="0"/>
              <a:t>Recoger y sistematizar elementos generales sobre los hechos violatorios y las acciones judiciales a seguir</a:t>
            </a:r>
          </a:p>
          <a:p>
            <a:r>
              <a:rPr lang="es-MX" dirty="0"/>
              <a:t>Tener las primeras impresiones sobre la naturaleza del caso y las distintas opciones de litigio a seguir</a:t>
            </a:r>
          </a:p>
        </p:txBody>
      </p:sp>
    </p:spTree>
    <p:extLst>
      <p:ext uri="{BB962C8B-B14F-4D97-AF65-F5344CB8AC3E}">
        <p14:creationId xmlns="" xmlns:p14="http://schemas.microsoft.com/office/powerpoint/2010/main" val="159811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solidFill>
                  <a:schemeClr val="bg2">
                    <a:lumMod val="50000"/>
                  </a:schemeClr>
                </a:solidFill>
              </a:rPr>
              <a:t>Buenas prácticas</a:t>
            </a:r>
            <a:r>
              <a:rPr lang="es-MX" dirty="0" smtClean="0">
                <a:solidFill>
                  <a:schemeClr val="bg2">
                    <a:lumMod val="50000"/>
                  </a:schemeClr>
                </a:solidFill>
              </a:rPr>
              <a:t/>
            </a:r>
            <a:br>
              <a:rPr lang="es-MX" dirty="0" smtClean="0">
                <a:solidFill>
                  <a:schemeClr val="bg2">
                    <a:lumMod val="50000"/>
                  </a:schemeClr>
                </a:solidFill>
              </a:rPr>
            </a:br>
            <a:endParaRPr lang="es-MX" dirty="0"/>
          </a:p>
        </p:txBody>
      </p:sp>
      <p:sp>
        <p:nvSpPr>
          <p:cNvPr id="3" name="2 Marcador de contenido"/>
          <p:cNvSpPr>
            <a:spLocks noGrp="1"/>
          </p:cNvSpPr>
          <p:nvPr>
            <p:ph idx="1"/>
          </p:nvPr>
        </p:nvSpPr>
        <p:spPr/>
        <p:txBody>
          <a:bodyPr/>
          <a:lstStyle/>
          <a:p>
            <a:pPr algn="ctr">
              <a:buNone/>
            </a:pPr>
            <a:endParaRPr lang="es-MX" dirty="0" smtClean="0">
              <a:solidFill>
                <a:schemeClr val="bg2">
                  <a:lumMod val="50000"/>
                </a:schemeClr>
              </a:solidFill>
            </a:endParaRPr>
          </a:p>
          <a:p>
            <a:pPr algn="ctr">
              <a:buNone/>
            </a:pPr>
            <a:endParaRPr lang="es-MX" dirty="0" smtClean="0">
              <a:solidFill>
                <a:schemeClr val="bg2">
                  <a:lumMod val="50000"/>
                </a:schemeClr>
              </a:solidFill>
            </a:endParaRPr>
          </a:p>
          <a:p>
            <a:pPr algn="ctr">
              <a:buNone/>
            </a:pPr>
            <a:r>
              <a:rPr lang="es-MX" i="1" dirty="0" smtClean="0">
                <a:solidFill>
                  <a:schemeClr val="bg2">
                    <a:lumMod val="50000"/>
                  </a:schemeClr>
                </a:solidFill>
              </a:rPr>
              <a:t>Experiencia de SF</a:t>
            </a:r>
          </a:p>
          <a:p>
            <a:pPr algn="ctr">
              <a:buNone/>
            </a:pPr>
            <a:endParaRPr lang="es-MX" dirty="0" smtClean="0"/>
          </a:p>
          <a:p>
            <a:pPr algn="ctr">
              <a:buNone/>
            </a:pPr>
            <a:r>
              <a:rPr lang="es-MX" dirty="0" smtClean="0"/>
              <a:t>Persona migrante detenida en estación migratoria</a:t>
            </a:r>
          </a:p>
          <a:p>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021976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chemeClr val="accent6">
                    <a:lumMod val="75000"/>
                  </a:schemeClr>
                </a:solidFill>
                <a:latin typeface="Calibri" charset="0"/>
              </a:rPr>
              <a:t/>
            </a:r>
            <a:br>
              <a:rPr lang="es-ES" b="1" dirty="0" smtClean="0">
                <a:solidFill>
                  <a:schemeClr val="accent6">
                    <a:lumMod val="75000"/>
                  </a:schemeClr>
                </a:solidFill>
                <a:latin typeface="Calibri" charset="0"/>
              </a:rPr>
            </a:br>
            <a:r>
              <a:rPr lang="es-ES" b="1" dirty="0" smtClean="0">
                <a:solidFill>
                  <a:schemeClr val="accent6">
                    <a:lumMod val="75000"/>
                  </a:schemeClr>
                </a:solidFill>
                <a:latin typeface="Calibri" charset="0"/>
              </a:rPr>
              <a:t>ENFOQUE </a:t>
            </a:r>
            <a:r>
              <a:rPr lang="es-ES" b="1" dirty="0">
                <a:solidFill>
                  <a:schemeClr val="accent6">
                    <a:lumMod val="75000"/>
                  </a:schemeClr>
                </a:solidFill>
                <a:latin typeface="Calibri" charset="0"/>
              </a:rPr>
              <a:t>PSICOSOCIAL</a:t>
            </a:r>
            <a:br>
              <a:rPr lang="es-ES" b="1" dirty="0">
                <a:solidFill>
                  <a:schemeClr val="accent6">
                    <a:lumMod val="75000"/>
                  </a:schemeClr>
                </a:solidFill>
                <a:latin typeface="Calibri" charset="0"/>
              </a:rPr>
            </a:br>
            <a:endParaRPr lang="es-MX" dirty="0"/>
          </a:p>
        </p:txBody>
      </p:sp>
      <p:sp>
        <p:nvSpPr>
          <p:cNvPr id="3" name="2 Marcador de contenido"/>
          <p:cNvSpPr>
            <a:spLocks noGrp="1"/>
          </p:cNvSpPr>
          <p:nvPr>
            <p:ph idx="1"/>
          </p:nvPr>
        </p:nvSpPr>
        <p:spPr/>
        <p:txBody>
          <a:bodyPr>
            <a:normAutofit fontScale="85000" lnSpcReduction="10000"/>
          </a:bodyPr>
          <a:lstStyle/>
          <a:p>
            <a:pPr algn="ctr">
              <a:buNone/>
            </a:pPr>
            <a:r>
              <a:rPr lang="es-ES" sz="4000" b="1" i="1" dirty="0">
                <a:solidFill>
                  <a:srgbClr val="74A510"/>
                </a:solidFill>
                <a:latin typeface="Calibri" charset="0"/>
              </a:rPr>
              <a:t>¿</a:t>
            </a:r>
            <a:r>
              <a:rPr lang="es-ES" sz="4000" b="1" i="1" dirty="0">
                <a:solidFill>
                  <a:schemeClr val="bg2">
                    <a:lumMod val="50000"/>
                  </a:schemeClr>
                </a:solidFill>
                <a:latin typeface="Calibri" charset="0"/>
              </a:rPr>
              <a:t>Por qué es importante el trabajo en derechos humanos desde un enfoque psicosocial</a:t>
            </a:r>
            <a:r>
              <a:rPr lang="es-ES" sz="4000" b="1" i="1" dirty="0">
                <a:solidFill>
                  <a:schemeClr val="accent3">
                    <a:lumMod val="75000"/>
                  </a:schemeClr>
                </a:solidFill>
                <a:latin typeface="Calibri" charset="0"/>
              </a:rPr>
              <a:t>?</a:t>
            </a:r>
            <a:r>
              <a:rPr lang="es-ES" sz="4000" b="1" i="1" dirty="0">
                <a:solidFill>
                  <a:schemeClr val="bg2">
                    <a:lumMod val="50000"/>
                  </a:schemeClr>
                </a:solidFill>
                <a:latin typeface="Calibri" charset="0"/>
              </a:rPr>
              <a:t>	</a:t>
            </a:r>
          </a:p>
          <a:p>
            <a:pPr algn="ctr">
              <a:buNone/>
            </a:pPr>
            <a:endParaRPr lang="es-ES" b="1" i="1" dirty="0">
              <a:solidFill>
                <a:schemeClr val="bg2">
                  <a:lumMod val="50000"/>
                </a:schemeClr>
              </a:solidFill>
              <a:latin typeface="Calibri" charset="0"/>
            </a:endParaRPr>
          </a:p>
          <a:p>
            <a:pPr algn="just">
              <a:buNone/>
            </a:pPr>
            <a:r>
              <a:rPr lang="es-ES" dirty="0">
                <a:latin typeface="Calibri" charset="0"/>
              </a:rPr>
              <a:t>La </a:t>
            </a:r>
            <a:r>
              <a:rPr lang="es-ES" b="1" dirty="0">
                <a:solidFill>
                  <a:srgbClr val="74A510"/>
                </a:solidFill>
                <a:latin typeface="Calibri" charset="0"/>
              </a:rPr>
              <a:t>protección de los derechos humanos </a:t>
            </a:r>
            <a:r>
              <a:rPr lang="es-ES" dirty="0">
                <a:latin typeface="Calibri" charset="0"/>
              </a:rPr>
              <a:t>se traduce en acciones para exigir a los gobiernos el cumplimiento de sus obligaciones en torno al respeto de los derechos de migrantes, solicitantes de asilo y refugiados</a:t>
            </a:r>
            <a:r>
              <a:rPr lang="es-ES" dirty="0">
                <a:solidFill>
                  <a:schemeClr val="tx1">
                    <a:lumMod val="85000"/>
                    <a:lumOff val="15000"/>
                  </a:schemeClr>
                </a:solidFill>
                <a:latin typeface="Calibri" charset="0"/>
              </a:rPr>
              <a:t>, </a:t>
            </a:r>
            <a:r>
              <a:rPr lang="es-ES" b="1" dirty="0">
                <a:solidFill>
                  <a:schemeClr val="tx1">
                    <a:lumMod val="85000"/>
                    <a:lumOff val="15000"/>
                  </a:schemeClr>
                </a:solidFill>
                <a:latin typeface="Calibri" charset="0"/>
              </a:rPr>
              <a:t>y en </a:t>
            </a:r>
            <a:r>
              <a:rPr lang="es-ES" b="1" dirty="0">
                <a:solidFill>
                  <a:srgbClr val="74A510"/>
                </a:solidFill>
                <a:latin typeface="Calibri" charset="0"/>
              </a:rPr>
              <a:t>la planificación y ejecución de tareas para reducir el impacto de la violencia en los afectados</a:t>
            </a:r>
            <a:r>
              <a:rPr lang="es-ES" dirty="0">
                <a:solidFill>
                  <a:srgbClr val="74A510"/>
                </a:solidFill>
                <a:latin typeface="Calibri" charset="0"/>
              </a:rPr>
              <a:t>.</a:t>
            </a:r>
            <a:endParaRPr lang="es-MX" dirty="0"/>
          </a:p>
        </p:txBody>
      </p:sp>
    </p:spTree>
    <p:extLst>
      <p:ext uri="{BB962C8B-B14F-4D97-AF65-F5344CB8AC3E}">
        <p14:creationId xmlns="" xmlns:p14="http://schemas.microsoft.com/office/powerpoint/2010/main" val="2148707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 xmlns:p14="http://schemas.microsoft.com/office/powerpoint/2010/main" val="2747376549"/>
              </p:ext>
            </p:extLst>
          </p:nvPr>
        </p:nvGraphicFramePr>
        <p:xfrm>
          <a:off x="1524000"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251520" y="548680"/>
            <a:ext cx="7920880" cy="1569660"/>
          </a:xfrm>
          <a:prstGeom prst="rect">
            <a:avLst/>
          </a:prstGeom>
          <a:noFill/>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s-MX" sz="3200" b="1" i="1" dirty="0">
                <a:solidFill>
                  <a:schemeClr val="bg2">
                    <a:lumMod val="50000"/>
                  </a:schemeClr>
                </a:solidFill>
                <a:latin typeface="Calibri" charset="0"/>
              </a:rPr>
              <a:t>¿Cuál es el común denominador de la mayoría </a:t>
            </a:r>
          </a:p>
          <a:p>
            <a:pPr algn="ctr" eaLnBrk="1" hangingPunct="1"/>
            <a:r>
              <a:rPr lang="es-MX" sz="3200" b="1" i="1" dirty="0">
                <a:solidFill>
                  <a:schemeClr val="bg2">
                    <a:lumMod val="50000"/>
                  </a:schemeClr>
                </a:solidFill>
                <a:latin typeface="Calibri" charset="0"/>
              </a:rPr>
              <a:t>de la población que atendemos?</a:t>
            </a:r>
          </a:p>
        </p:txBody>
      </p:sp>
    </p:spTree>
    <p:extLst>
      <p:ext uri="{BB962C8B-B14F-4D97-AF65-F5344CB8AC3E}">
        <p14:creationId xmlns="" xmlns:p14="http://schemas.microsoft.com/office/powerpoint/2010/main" val="2288212796"/>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401146"/>
          </a:xfrm>
        </p:spPr>
        <p:txBody>
          <a:bodyPr rtlCol="0">
            <a:normAutofit/>
          </a:bodyPr>
          <a:lstStyle/>
          <a:p>
            <a:pPr algn="r" eaLnBrk="1" fontAlgn="auto" hangingPunct="1">
              <a:spcAft>
                <a:spcPts val="0"/>
              </a:spcAft>
              <a:buNone/>
              <a:defRPr/>
            </a:pPr>
            <a:endParaRPr lang="es-ES" sz="2800" i="1" dirty="0" smtClean="0">
              <a:latin typeface="Calibri" pitchFamily="34" charset="0"/>
              <a:cs typeface="Calibri" pitchFamily="34" charset="0"/>
            </a:endParaRPr>
          </a:p>
          <a:p>
            <a:pPr algn="r" eaLnBrk="1" fontAlgn="auto" hangingPunct="1">
              <a:spcAft>
                <a:spcPts val="0"/>
              </a:spcAft>
              <a:buNone/>
              <a:defRPr/>
            </a:pPr>
            <a:r>
              <a:rPr lang="es-ES" sz="2800" i="1" dirty="0" smtClean="0">
                <a:latin typeface="Calibri" pitchFamily="34" charset="0"/>
                <a:cs typeface="Calibri" pitchFamily="34" charset="0"/>
              </a:rPr>
              <a:t>“Antes, durante y después de un movimiento migratorio  se presentan situaciones que son  factores de riesgo para la estabilidad emocional, como en casos de conflictos armados, violencia, violaciones a derechos humanos, secuestros u otras experiencias traumáticas”</a:t>
            </a:r>
            <a:r>
              <a:rPr lang="es-ES" sz="2800" i="1" dirty="0" smtClean="0"/>
              <a:t>  </a:t>
            </a:r>
            <a:r>
              <a:rPr lang="es-MX" sz="2800" dirty="0" smtClean="0">
                <a:solidFill>
                  <a:srgbClr val="000000"/>
                </a:solidFill>
              </a:rPr>
              <a:t> </a:t>
            </a:r>
            <a:r>
              <a:rPr lang="es-MX" dirty="0" smtClean="0">
                <a:solidFill>
                  <a:srgbClr val="000000"/>
                </a:solidFill>
              </a:rPr>
              <a:t> </a:t>
            </a:r>
          </a:p>
          <a:p>
            <a:pPr algn="r" eaLnBrk="1" fontAlgn="auto" hangingPunct="1">
              <a:spcAft>
                <a:spcPts val="0"/>
              </a:spcAft>
              <a:buFont typeface="Arial" charset="0"/>
              <a:buNone/>
              <a:defRPr/>
            </a:pPr>
            <a:endParaRPr lang="es-ES" sz="2800" b="1" dirty="0">
              <a:solidFill>
                <a:schemeClr val="bg1"/>
              </a:solidFill>
            </a:endParaRPr>
          </a:p>
        </p:txBody>
      </p:sp>
      <p:pic>
        <p:nvPicPr>
          <p:cNvPr id="6" name="Picture 4" descr="Cd Hidalgo antes de la salida del tren"/>
          <p:cNvPicPr>
            <a:picLocks noChangeAspect="1" noChangeArrowheads="1"/>
          </p:cNvPicPr>
          <p:nvPr/>
        </p:nvPicPr>
        <p:blipFill>
          <a:blip r:embed="rId2" cstate="print"/>
          <a:srcRect/>
          <a:stretch>
            <a:fillRect/>
          </a:stretch>
        </p:blipFill>
        <p:spPr>
          <a:xfrm>
            <a:off x="827584" y="3519810"/>
            <a:ext cx="4032447" cy="2646040"/>
          </a:xfrm>
          <a:prstGeom prst="rect">
            <a:avLst/>
          </a:prstGeom>
          <a:noFill/>
          <a:ln/>
        </p:spPr>
      </p:pic>
    </p:spTree>
    <p:extLst>
      <p:ext uri="{BB962C8B-B14F-4D97-AF65-F5344CB8AC3E}">
        <p14:creationId xmlns="" xmlns:p14="http://schemas.microsoft.com/office/powerpoint/2010/main" val="343613704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contenido"/>
          <p:cNvSpPr>
            <a:spLocks noGrp="1"/>
          </p:cNvSpPr>
          <p:nvPr>
            <p:ph idx="1"/>
          </p:nvPr>
        </p:nvSpPr>
        <p:spPr>
          <a:xfrm>
            <a:off x="457200" y="714375"/>
            <a:ext cx="4114800" cy="5411788"/>
          </a:xfrm>
        </p:spPr>
        <p:txBody>
          <a:bodyPr>
            <a:normAutofit fontScale="92500" lnSpcReduction="10000"/>
          </a:bodyPr>
          <a:lstStyle/>
          <a:p>
            <a:pPr eaLnBrk="1" hangingPunct="1">
              <a:buFont typeface="Arial" charset="0"/>
              <a:buNone/>
            </a:pPr>
            <a:r>
              <a:rPr lang="es-MX" dirty="0">
                <a:latin typeface="Calibri" charset="0"/>
              </a:rPr>
              <a:t>	El impacto psicosocial </a:t>
            </a:r>
            <a:r>
              <a:rPr lang="es-MX" dirty="0" smtClean="0">
                <a:latin typeface="Calibri" charset="0"/>
              </a:rPr>
              <a:t>de las migraciones en situaciones precarias y violentas es </a:t>
            </a:r>
            <a:r>
              <a:rPr lang="es-MX" dirty="0">
                <a:latin typeface="Calibri" charset="0"/>
              </a:rPr>
              <a:t>inminente a corto, mediano o largo </a:t>
            </a:r>
            <a:r>
              <a:rPr lang="es-MX" dirty="0" smtClean="0">
                <a:latin typeface="Calibri" charset="0"/>
              </a:rPr>
              <a:t>plazo:</a:t>
            </a:r>
          </a:p>
          <a:p>
            <a:pPr eaLnBrk="1" hangingPunct="1">
              <a:buFont typeface="Arial" charset="0"/>
              <a:buNone/>
            </a:pPr>
            <a:endParaRPr lang="es-MX" sz="3200" dirty="0">
              <a:solidFill>
                <a:srgbClr val="74A510"/>
              </a:solidFill>
              <a:latin typeface="Calibri" charset="0"/>
            </a:endParaRPr>
          </a:p>
          <a:p>
            <a:pPr eaLnBrk="1" hangingPunct="1">
              <a:buFont typeface="Arial" charset="0"/>
              <a:buNone/>
            </a:pPr>
            <a:r>
              <a:rPr lang="es-MX" sz="3200" dirty="0" smtClean="0">
                <a:solidFill>
                  <a:srgbClr val="74A510"/>
                </a:solidFill>
                <a:latin typeface="Calibri" charset="0"/>
              </a:rPr>
              <a:t>   Identidad</a:t>
            </a:r>
            <a:r>
              <a:rPr lang="es-MX" sz="3200" dirty="0">
                <a:solidFill>
                  <a:srgbClr val="74A510"/>
                </a:solidFill>
                <a:latin typeface="Calibri" charset="0"/>
              </a:rPr>
              <a:t>, proyecto de vida, referentes culturales, y confianza en los otros se han </a:t>
            </a:r>
            <a:r>
              <a:rPr lang="es-MX" sz="3200" dirty="0" smtClean="0">
                <a:solidFill>
                  <a:srgbClr val="74A510"/>
                </a:solidFill>
                <a:latin typeface="Calibri" charset="0"/>
              </a:rPr>
              <a:t>fracturado.</a:t>
            </a:r>
            <a:endParaRPr lang="es-ES" sz="3200" dirty="0">
              <a:solidFill>
                <a:srgbClr val="74A510"/>
              </a:solidFill>
              <a:latin typeface="Calibri" charset="0"/>
            </a:endParaRPr>
          </a:p>
          <a:p>
            <a:pPr eaLnBrk="1" hangingPunct="1"/>
            <a:endParaRPr lang="es-ES" dirty="0">
              <a:latin typeface="Calibri" charset="0"/>
            </a:endParaRPr>
          </a:p>
        </p:txBody>
      </p:sp>
      <p:pic>
        <p:nvPicPr>
          <p:cNvPr id="3" name="2 Imagen" descr="Imagen.png"/>
          <p:cNvPicPr>
            <a:picLocks noChangeAspect="1"/>
          </p:cNvPicPr>
          <p:nvPr/>
        </p:nvPicPr>
        <p:blipFill>
          <a:blip r:embed="rId2" cstate="print"/>
          <a:stretch>
            <a:fillRect/>
          </a:stretch>
        </p:blipFill>
        <p:spPr>
          <a:xfrm>
            <a:off x="4572000" y="714375"/>
            <a:ext cx="3786214" cy="5357850"/>
          </a:xfrm>
          <a:prstGeom prst="rect">
            <a:avLst/>
          </a:prstGeom>
          <a:effectLst>
            <a:softEdge rad="63500"/>
          </a:effectLst>
        </p:spPr>
      </p:pic>
    </p:spTree>
    <p:extLst>
      <p:ext uri="{BB962C8B-B14F-4D97-AF65-F5344CB8AC3E}">
        <p14:creationId xmlns="" xmlns:p14="http://schemas.microsoft.com/office/powerpoint/2010/main" val="469152396"/>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solidFill>
                  <a:schemeClr val="bg2">
                    <a:lumMod val="50000"/>
                  </a:schemeClr>
                </a:solidFill>
                <a:latin typeface="Calibri" charset="0"/>
              </a:rPr>
              <a:t>Las personas </a:t>
            </a:r>
            <a:r>
              <a:rPr lang="en-US" dirty="0" err="1" smtClean="0">
                <a:solidFill>
                  <a:schemeClr val="bg2">
                    <a:lumMod val="50000"/>
                  </a:schemeClr>
                </a:solidFill>
                <a:latin typeface="Calibri" charset="0"/>
              </a:rPr>
              <a:t>que</a:t>
            </a:r>
            <a:r>
              <a:rPr lang="en-US" dirty="0" smtClean="0">
                <a:solidFill>
                  <a:schemeClr val="bg2">
                    <a:lumMod val="50000"/>
                  </a:schemeClr>
                </a:solidFill>
                <a:latin typeface="Calibri" charset="0"/>
              </a:rPr>
              <a:t> </a:t>
            </a:r>
            <a:r>
              <a:rPr lang="en-US" dirty="0" err="1" smtClean="0">
                <a:solidFill>
                  <a:schemeClr val="bg2">
                    <a:lumMod val="50000"/>
                  </a:schemeClr>
                </a:solidFill>
                <a:latin typeface="Calibri" charset="0"/>
              </a:rPr>
              <a:t>migran</a:t>
            </a:r>
            <a:r>
              <a:rPr lang="en-US" dirty="0" smtClean="0">
                <a:solidFill>
                  <a:schemeClr val="bg2">
                    <a:lumMod val="50000"/>
                  </a:schemeClr>
                </a:solidFill>
                <a:latin typeface="Calibri" charset="0"/>
              </a:rPr>
              <a:t> en </a:t>
            </a:r>
            <a:r>
              <a:rPr lang="es-MX" dirty="0" smtClean="0">
                <a:solidFill>
                  <a:schemeClr val="bg2">
                    <a:lumMod val="50000"/>
                  </a:schemeClr>
                </a:solidFill>
                <a:latin typeface="Calibri" charset="0"/>
              </a:rPr>
              <a:t>circunstancias difíciles reportan:</a:t>
            </a:r>
            <a:endParaRPr lang="es-MX" dirty="0">
              <a:solidFill>
                <a:schemeClr val="bg2">
                  <a:lumMod val="50000"/>
                </a:schemeClr>
              </a:solidFill>
            </a:endParaRPr>
          </a:p>
        </p:txBody>
      </p:sp>
      <p:sp>
        <p:nvSpPr>
          <p:cNvPr id="3" name="2 Marcador de contenido"/>
          <p:cNvSpPr>
            <a:spLocks noGrp="1"/>
          </p:cNvSpPr>
          <p:nvPr>
            <p:ph idx="1"/>
          </p:nvPr>
        </p:nvSpPr>
        <p:spPr/>
        <p:txBody>
          <a:bodyPr>
            <a:normAutofit fontScale="92500" lnSpcReduction="10000"/>
          </a:bodyPr>
          <a:lstStyle/>
          <a:p>
            <a:r>
              <a:rPr lang="es-MX" altLang="ja-JP" b="1" u="sng" dirty="0">
                <a:solidFill>
                  <a:schemeClr val="accent4">
                    <a:lumMod val="75000"/>
                  </a:schemeClr>
                </a:solidFill>
                <a:latin typeface="Calibri" charset="0"/>
              </a:rPr>
              <a:t>Tr</a:t>
            </a:r>
            <a:r>
              <a:rPr lang="es-MX" b="1" u="sng" dirty="0">
                <a:solidFill>
                  <a:schemeClr val="accent4">
                    <a:lumMod val="75000"/>
                  </a:schemeClr>
                </a:solidFill>
                <a:latin typeface="Calibri" charset="0"/>
              </a:rPr>
              <a:t>astornos som</a:t>
            </a:r>
            <a:r>
              <a:rPr lang="es-MX" altLang="ja-JP" b="1" u="sng" dirty="0">
                <a:solidFill>
                  <a:schemeClr val="accent4">
                    <a:lumMod val="75000"/>
                  </a:schemeClr>
                </a:solidFill>
                <a:latin typeface="Calibri" charset="0"/>
              </a:rPr>
              <a:t>áticos:</a:t>
            </a:r>
            <a:r>
              <a:rPr lang="es-MX" altLang="ja-JP" dirty="0">
                <a:latin typeface="Calibri" charset="0"/>
              </a:rPr>
              <a:t> dolores de cabeza o musculares, insomnio, falta de apetito.</a:t>
            </a:r>
            <a:br>
              <a:rPr lang="es-MX" altLang="ja-JP" dirty="0">
                <a:latin typeface="Calibri" charset="0"/>
              </a:rPr>
            </a:br>
            <a:r>
              <a:rPr lang="es-MX" altLang="ja-JP" b="1" u="sng" dirty="0">
                <a:solidFill>
                  <a:schemeClr val="accent4">
                    <a:lumMod val="75000"/>
                  </a:schemeClr>
                </a:solidFill>
                <a:latin typeface="Calibri" charset="0"/>
              </a:rPr>
              <a:t>Trastornos emocionales:</a:t>
            </a:r>
            <a:r>
              <a:rPr lang="es-MX" altLang="ja-JP" dirty="0">
                <a:latin typeface="Calibri" charset="0"/>
              </a:rPr>
              <a:t> tristeza, depresión, enojo, rabia, falta de motivación, impotencia, aparición de ideas suicidas</a:t>
            </a:r>
            <a:r>
              <a:rPr lang="es-MX" altLang="ja-JP" dirty="0" smtClean="0">
                <a:latin typeface="Calibri" charset="0"/>
              </a:rPr>
              <a:t>, ansiedad</a:t>
            </a:r>
            <a:r>
              <a:rPr lang="es-MX" altLang="ja-JP" dirty="0">
                <a:latin typeface="Calibri" charset="0"/>
              </a:rPr>
              <a:t>, </a:t>
            </a:r>
            <a:r>
              <a:rPr lang="es-MX" altLang="ja-JP" dirty="0" smtClean="0">
                <a:latin typeface="Calibri" charset="0"/>
              </a:rPr>
              <a:t>angustia</a:t>
            </a:r>
            <a:r>
              <a:rPr lang="es-MX" altLang="ja-JP" dirty="0">
                <a:latin typeface="Calibri" charset="0"/>
              </a:rPr>
              <a:t>.</a:t>
            </a:r>
            <a:br>
              <a:rPr lang="es-MX" altLang="ja-JP" dirty="0">
                <a:latin typeface="Calibri" charset="0"/>
              </a:rPr>
            </a:br>
            <a:r>
              <a:rPr lang="es-MX" altLang="ja-JP" b="1" u="sng" dirty="0">
                <a:solidFill>
                  <a:schemeClr val="accent4">
                    <a:lumMod val="75000"/>
                  </a:schemeClr>
                </a:solidFill>
                <a:latin typeface="Calibri" charset="0"/>
              </a:rPr>
              <a:t>Trastornos cognitivos:</a:t>
            </a:r>
            <a:r>
              <a:rPr lang="es-MX" altLang="ja-JP" dirty="0">
                <a:latin typeface="Calibri" charset="0"/>
              </a:rPr>
              <a:t> falta de atención, pérdida de memoria, incapacidad de concentración.</a:t>
            </a:r>
            <a:br>
              <a:rPr lang="es-MX" altLang="ja-JP" dirty="0">
                <a:latin typeface="Calibri" charset="0"/>
              </a:rPr>
            </a:br>
            <a:r>
              <a:rPr lang="es-MX" altLang="ja-JP" b="1" u="sng" dirty="0">
                <a:solidFill>
                  <a:schemeClr val="accent4">
                    <a:lumMod val="75000"/>
                  </a:schemeClr>
                </a:solidFill>
                <a:latin typeface="Calibri" charset="0"/>
              </a:rPr>
              <a:t>Trastornos psiquiátricos:</a:t>
            </a:r>
            <a:r>
              <a:rPr lang="es-MX" altLang="ja-JP" dirty="0">
                <a:latin typeface="Calibri" charset="0"/>
              </a:rPr>
              <a:t> en algunos casos, la historia de vida de las persona y la situación que vive pueden desatar una crisis psicótica.</a:t>
            </a:r>
            <a:endParaRPr lang="es-MX" dirty="0"/>
          </a:p>
        </p:txBody>
      </p:sp>
    </p:spTree>
    <p:extLst>
      <p:ext uri="{BB962C8B-B14F-4D97-AF65-F5344CB8AC3E}">
        <p14:creationId xmlns="" xmlns:p14="http://schemas.microsoft.com/office/powerpoint/2010/main" val="2367365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xfrm>
            <a:off x="440413" y="476672"/>
            <a:ext cx="7627821" cy="1656184"/>
          </a:xfrm>
        </p:spPr>
        <p:txBody>
          <a:bodyPr>
            <a:normAutofit fontScale="90000"/>
          </a:bodyPr>
          <a:lstStyle/>
          <a:p>
            <a:r>
              <a:rPr lang="en-US" sz="2800" dirty="0">
                <a:latin typeface="Calibri" charset="0"/>
              </a:rPr>
              <a:t/>
            </a:r>
            <a:br>
              <a:rPr lang="en-US" sz="2800" dirty="0">
                <a:latin typeface="Calibri" charset="0"/>
              </a:rPr>
            </a:br>
            <a:r>
              <a:rPr lang="en-US" sz="2800" dirty="0">
                <a:latin typeface="Calibri" charset="0"/>
              </a:rPr>
              <a:t/>
            </a:r>
            <a:br>
              <a:rPr lang="en-US" sz="2800" dirty="0">
                <a:latin typeface="Calibri" charset="0"/>
              </a:rPr>
            </a:br>
            <a:r>
              <a:rPr lang="en-US" sz="4000" b="1" dirty="0" err="1" smtClean="0">
                <a:solidFill>
                  <a:schemeClr val="bg2">
                    <a:lumMod val="50000"/>
                  </a:schemeClr>
                </a:solidFill>
                <a:latin typeface="Calibri" charset="0"/>
              </a:rPr>
              <a:t>Algunas</a:t>
            </a:r>
            <a:r>
              <a:rPr lang="en-US" sz="4000" b="1" dirty="0" smtClean="0">
                <a:solidFill>
                  <a:schemeClr val="bg2">
                    <a:lumMod val="50000"/>
                  </a:schemeClr>
                </a:solidFill>
                <a:latin typeface="Calibri" charset="0"/>
              </a:rPr>
              <a:t> </a:t>
            </a:r>
            <a:r>
              <a:rPr lang="en-US" sz="4000" b="1" dirty="0" err="1" smtClean="0">
                <a:solidFill>
                  <a:schemeClr val="bg2">
                    <a:lumMod val="50000"/>
                  </a:schemeClr>
                </a:solidFill>
                <a:latin typeface="Calibri" charset="0"/>
              </a:rPr>
              <a:t>situaciones</a:t>
            </a:r>
            <a:r>
              <a:rPr lang="en-US" sz="4000" b="1" dirty="0" smtClean="0">
                <a:solidFill>
                  <a:schemeClr val="bg2">
                    <a:lumMod val="50000"/>
                  </a:schemeClr>
                </a:solidFill>
                <a:latin typeface="Calibri" charset="0"/>
              </a:rPr>
              <a:t> </a:t>
            </a:r>
            <a:r>
              <a:rPr lang="en-US" sz="4000" b="1" dirty="0" err="1" smtClean="0">
                <a:solidFill>
                  <a:schemeClr val="bg2">
                    <a:lumMod val="50000"/>
                  </a:schemeClr>
                </a:solidFill>
                <a:latin typeface="Calibri" charset="0"/>
              </a:rPr>
              <a:t>previas</a:t>
            </a:r>
            <a:r>
              <a:rPr lang="en-US" sz="4000" b="1" dirty="0" smtClean="0">
                <a:solidFill>
                  <a:schemeClr val="bg2">
                    <a:lumMod val="50000"/>
                  </a:schemeClr>
                </a:solidFill>
                <a:latin typeface="Calibri" charset="0"/>
              </a:rPr>
              <a:t> a la </a:t>
            </a:r>
            <a:r>
              <a:rPr lang="en-US" sz="4000" b="1" dirty="0" err="1" smtClean="0">
                <a:solidFill>
                  <a:schemeClr val="bg2">
                    <a:lumMod val="50000"/>
                  </a:schemeClr>
                </a:solidFill>
                <a:latin typeface="Calibri" charset="0"/>
              </a:rPr>
              <a:t>migración</a:t>
            </a:r>
            <a:r>
              <a:rPr lang="en-US" sz="4000" b="1" dirty="0" smtClean="0">
                <a:solidFill>
                  <a:schemeClr val="bg2">
                    <a:lumMod val="50000"/>
                  </a:schemeClr>
                </a:solidFill>
                <a:latin typeface="Calibri" charset="0"/>
              </a:rPr>
              <a:t> </a:t>
            </a:r>
            <a:r>
              <a:rPr lang="en-US" sz="4000" b="1" dirty="0" err="1" smtClean="0">
                <a:solidFill>
                  <a:schemeClr val="bg2">
                    <a:lumMod val="50000"/>
                  </a:schemeClr>
                </a:solidFill>
                <a:latin typeface="Calibri" charset="0"/>
              </a:rPr>
              <a:t>pueden</a:t>
            </a:r>
            <a:r>
              <a:rPr lang="en-US" sz="4000" b="1" dirty="0" smtClean="0">
                <a:solidFill>
                  <a:schemeClr val="bg2">
                    <a:lumMod val="50000"/>
                  </a:schemeClr>
                </a:solidFill>
                <a:latin typeface="Calibri" charset="0"/>
              </a:rPr>
              <a:t> </a:t>
            </a:r>
            <a:r>
              <a:rPr lang="en-US" sz="4000" b="1" dirty="0" err="1" smtClean="0">
                <a:solidFill>
                  <a:schemeClr val="bg2">
                    <a:lumMod val="50000"/>
                  </a:schemeClr>
                </a:solidFill>
                <a:latin typeface="Calibri" charset="0"/>
              </a:rPr>
              <a:t>generar</a:t>
            </a:r>
            <a:r>
              <a:rPr lang="en-US" sz="4000" b="1" dirty="0" smtClean="0">
                <a:solidFill>
                  <a:schemeClr val="bg2">
                    <a:lumMod val="50000"/>
                  </a:schemeClr>
                </a:solidFill>
                <a:latin typeface="Calibri" charset="0"/>
              </a:rPr>
              <a:t> </a:t>
            </a:r>
            <a:r>
              <a:rPr lang="en-US" sz="4000" b="1" dirty="0" err="1" smtClean="0">
                <a:solidFill>
                  <a:schemeClr val="bg2">
                    <a:lumMod val="50000"/>
                  </a:schemeClr>
                </a:solidFill>
                <a:latin typeface="Calibri" charset="0"/>
              </a:rPr>
              <a:t>que</a:t>
            </a:r>
            <a:r>
              <a:rPr lang="en-US" sz="4000" b="1" dirty="0" smtClean="0">
                <a:solidFill>
                  <a:schemeClr val="bg2">
                    <a:lumMod val="50000"/>
                  </a:schemeClr>
                </a:solidFill>
                <a:latin typeface="Calibri" charset="0"/>
              </a:rPr>
              <a:t> el </a:t>
            </a:r>
            <a:r>
              <a:rPr lang="en-US" sz="4000" b="1" dirty="0" err="1" smtClean="0">
                <a:solidFill>
                  <a:schemeClr val="bg2">
                    <a:lumMod val="50000"/>
                  </a:schemeClr>
                </a:solidFill>
                <a:latin typeface="Calibri" charset="0"/>
              </a:rPr>
              <a:t>daño</a:t>
            </a:r>
            <a:r>
              <a:rPr lang="en-US" sz="4000" b="1" dirty="0" smtClean="0">
                <a:solidFill>
                  <a:schemeClr val="bg2">
                    <a:lumMod val="50000"/>
                  </a:schemeClr>
                </a:solidFill>
                <a:latin typeface="Calibri" charset="0"/>
              </a:rPr>
              <a:t> </a:t>
            </a:r>
            <a:r>
              <a:rPr lang="en-US" sz="4000" b="1" dirty="0" err="1" smtClean="0">
                <a:solidFill>
                  <a:schemeClr val="bg2">
                    <a:lumMod val="50000"/>
                  </a:schemeClr>
                </a:solidFill>
                <a:latin typeface="Calibri" charset="0"/>
              </a:rPr>
              <a:t>emocional</a:t>
            </a:r>
            <a:r>
              <a:rPr lang="en-US" sz="4000" b="1" dirty="0" smtClean="0">
                <a:solidFill>
                  <a:schemeClr val="bg2">
                    <a:lumMod val="50000"/>
                  </a:schemeClr>
                </a:solidFill>
                <a:latin typeface="Calibri" charset="0"/>
              </a:rPr>
              <a:t> se </a:t>
            </a:r>
            <a:r>
              <a:rPr lang="en-US" sz="4000" b="1" dirty="0" err="1" smtClean="0">
                <a:solidFill>
                  <a:schemeClr val="bg2">
                    <a:lumMod val="50000"/>
                  </a:schemeClr>
                </a:solidFill>
                <a:latin typeface="Calibri" charset="0"/>
              </a:rPr>
              <a:t>intensifique</a:t>
            </a:r>
            <a:r>
              <a:rPr lang="en-US" sz="4000" b="1" dirty="0" smtClean="0">
                <a:solidFill>
                  <a:schemeClr val="bg2">
                    <a:lumMod val="50000"/>
                  </a:schemeClr>
                </a:solidFill>
                <a:latin typeface="Calibri" charset="0"/>
              </a:rPr>
              <a:t>:</a:t>
            </a:r>
            <a:r>
              <a:rPr lang="en-US" sz="2800" dirty="0">
                <a:latin typeface="Calibri" charset="0"/>
              </a:rPr>
              <a:t/>
            </a:r>
            <a:br>
              <a:rPr lang="en-US" sz="2800" dirty="0">
                <a:latin typeface="Calibri" charset="0"/>
              </a:rPr>
            </a:br>
            <a:r>
              <a:rPr lang="en-US" sz="2800" dirty="0">
                <a:latin typeface="Calibri" charset="0"/>
              </a:rPr>
              <a:t/>
            </a:r>
            <a:br>
              <a:rPr lang="en-US" sz="2800" dirty="0">
                <a:latin typeface="Calibri" charset="0"/>
              </a:rPr>
            </a:br>
            <a:endParaRPr lang="en-US" dirty="0">
              <a:latin typeface="Calibri" charset="0"/>
            </a:endParaRPr>
          </a:p>
        </p:txBody>
      </p:sp>
      <p:sp>
        <p:nvSpPr>
          <p:cNvPr id="2" name="CuadroTexto 1"/>
          <p:cNvSpPr txBox="1"/>
          <p:nvPr/>
        </p:nvSpPr>
        <p:spPr>
          <a:xfrm>
            <a:off x="218227" y="2132856"/>
            <a:ext cx="8524075" cy="3693319"/>
          </a:xfrm>
          <a:prstGeom prst="rect">
            <a:avLst/>
          </a:prstGeom>
          <a:noFill/>
        </p:spPr>
        <p:txBody>
          <a:bodyPr wrap="square" rtlCol="0">
            <a:spAutoFit/>
          </a:bodyPr>
          <a:lstStyle/>
          <a:p>
            <a:endParaRPr lang="en-US" sz="1000" b="1" dirty="0" smtClean="0">
              <a:solidFill>
                <a:schemeClr val="accent4">
                  <a:lumMod val="75000"/>
                </a:schemeClr>
              </a:solidFill>
              <a:latin typeface="Calibri" charset="0"/>
            </a:endParaRPr>
          </a:p>
          <a:p>
            <a:pPr marL="342900" indent="-342900">
              <a:buFont typeface="Wingdings" panose="05000000000000000000" pitchFamily="2" charset="2"/>
              <a:buChar char="ü"/>
            </a:pPr>
            <a:r>
              <a:rPr lang="es-ES_tradnl" altLang="ja-JP" sz="2800" dirty="0" smtClean="0">
                <a:solidFill>
                  <a:schemeClr val="accent4">
                    <a:lumMod val="75000"/>
                  </a:schemeClr>
                </a:solidFill>
                <a:latin typeface="Calibri" charset="0"/>
              </a:rPr>
              <a:t>Hi</a:t>
            </a:r>
            <a:r>
              <a:rPr lang="es-ES_tradnl" sz="2800" dirty="0" smtClean="0">
                <a:solidFill>
                  <a:schemeClr val="accent4">
                    <a:lumMod val="75000"/>
                  </a:schemeClr>
                </a:solidFill>
                <a:latin typeface="Calibri" charset="0"/>
              </a:rPr>
              <a:t>storia de vida de la persona</a:t>
            </a:r>
          </a:p>
          <a:p>
            <a:pPr marL="342900" indent="-342900">
              <a:buFont typeface="Wingdings" panose="05000000000000000000" pitchFamily="2" charset="2"/>
              <a:buChar char="ü"/>
            </a:pPr>
            <a:r>
              <a:rPr lang="es-ES_tradnl" sz="2800" dirty="0" smtClean="0">
                <a:solidFill>
                  <a:schemeClr val="accent4">
                    <a:lumMod val="75000"/>
                  </a:schemeClr>
                </a:solidFill>
                <a:latin typeface="Calibri" charset="0"/>
              </a:rPr>
              <a:t>Condiciones de violencia generalizada en el país de origen (guerras, catástrofes, presencia de pandillas en la comunidad, etc.).</a:t>
            </a:r>
          </a:p>
          <a:p>
            <a:pPr marL="342900" indent="-342900">
              <a:buFont typeface="Wingdings" panose="05000000000000000000" pitchFamily="2" charset="2"/>
              <a:buChar char="ü"/>
            </a:pPr>
            <a:r>
              <a:rPr lang="es-ES_tradnl" sz="2800" dirty="0" smtClean="0">
                <a:solidFill>
                  <a:schemeClr val="accent4">
                    <a:lumMod val="75000"/>
                  </a:schemeClr>
                </a:solidFill>
                <a:latin typeface="Calibri" charset="0"/>
              </a:rPr>
              <a:t>Historias personales previas de violencia</a:t>
            </a:r>
            <a:endParaRPr lang="es-ES_tradnl" altLang="ja-JP" sz="2800" dirty="0" smtClean="0">
              <a:solidFill>
                <a:schemeClr val="accent4">
                  <a:lumMod val="75000"/>
                </a:schemeClr>
              </a:solidFill>
              <a:latin typeface="Calibri" charset="0"/>
            </a:endParaRPr>
          </a:p>
          <a:p>
            <a:pPr marL="342900" indent="-342900">
              <a:buFont typeface="Wingdings" panose="05000000000000000000" pitchFamily="2" charset="2"/>
              <a:buChar char="ü"/>
            </a:pPr>
            <a:r>
              <a:rPr lang="es-ES_tradnl" altLang="ja-JP" sz="2800" dirty="0" smtClean="0">
                <a:solidFill>
                  <a:schemeClr val="accent4">
                    <a:lumMod val="75000"/>
                  </a:schemeClr>
                </a:solidFill>
                <a:latin typeface="Calibri" charset="0"/>
              </a:rPr>
              <a:t>Largos periodos de incomunicación con sus familias</a:t>
            </a:r>
          </a:p>
          <a:p>
            <a:pPr marL="342900" indent="-342900">
              <a:buFont typeface="Wingdings" panose="05000000000000000000" pitchFamily="2" charset="2"/>
              <a:buChar char="ü"/>
            </a:pPr>
            <a:r>
              <a:rPr lang="es-ES_tradnl" sz="2800" dirty="0" smtClean="0">
                <a:solidFill>
                  <a:schemeClr val="accent4">
                    <a:lumMod val="75000"/>
                  </a:schemeClr>
                </a:solidFill>
                <a:latin typeface="Calibri" charset="0"/>
              </a:rPr>
              <a:t>Contextos culturales distintos que generan </a:t>
            </a:r>
            <a:r>
              <a:rPr lang="es-ES_tradnl" sz="2800" i="1" dirty="0" smtClean="0">
                <a:solidFill>
                  <a:schemeClr val="accent4">
                    <a:lumMod val="75000"/>
                  </a:schemeClr>
                </a:solidFill>
                <a:latin typeface="Calibri" charset="0"/>
              </a:rPr>
              <a:t>shock</a:t>
            </a:r>
            <a:r>
              <a:rPr lang="es-ES_tradnl" sz="2800" dirty="0" smtClean="0">
                <a:solidFill>
                  <a:schemeClr val="accent4">
                    <a:lumMod val="75000"/>
                  </a:schemeClr>
                </a:solidFill>
                <a:latin typeface="Calibri" charset="0"/>
              </a:rPr>
              <a:t> cultural</a:t>
            </a:r>
            <a:endParaRPr lang="es-ES_tradnl" sz="2800" dirty="0">
              <a:solidFill>
                <a:schemeClr val="accent4">
                  <a:lumMod val="75000"/>
                </a:schemeClr>
              </a:solidFill>
            </a:endParaRPr>
          </a:p>
        </p:txBody>
      </p:sp>
    </p:spTree>
    <p:extLst>
      <p:ext uri="{BB962C8B-B14F-4D97-AF65-F5344CB8AC3E}">
        <p14:creationId xmlns="" xmlns:p14="http://schemas.microsoft.com/office/powerpoint/2010/main" val="1550986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066800" y="720725"/>
            <a:ext cx="6934200" cy="41549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s-ES_tradnl" sz="3200" b="1" dirty="0" smtClean="0">
                <a:solidFill>
                  <a:schemeClr val="bg2">
                    <a:lumMod val="50000"/>
                  </a:schemeClr>
                </a:solidFill>
                <a:cs typeface="Arial" charset="0"/>
              </a:rPr>
              <a:t>También hay consecuencias en la familia y comunidad:</a:t>
            </a:r>
          </a:p>
          <a:p>
            <a:pPr>
              <a:defRPr/>
            </a:pPr>
            <a:endParaRPr lang="es-ES_tradnl" sz="3200" dirty="0" smtClean="0">
              <a:solidFill>
                <a:schemeClr val="bg2">
                  <a:lumMod val="50000"/>
                </a:schemeClr>
              </a:solidFill>
              <a:cs typeface="Arial" charset="0"/>
            </a:endParaRPr>
          </a:p>
          <a:p>
            <a:pPr>
              <a:defRPr/>
            </a:pPr>
            <a:r>
              <a:rPr lang="es-ES_tradnl" sz="2800" dirty="0" smtClean="0">
                <a:solidFill>
                  <a:srgbClr val="000000"/>
                </a:solidFill>
                <a:cs typeface="Arial" charset="0"/>
              </a:rPr>
              <a:t>- </a:t>
            </a:r>
            <a:r>
              <a:rPr lang="es-ES_tradnl" sz="2800" b="1" i="1" dirty="0" smtClean="0">
                <a:solidFill>
                  <a:srgbClr val="000000"/>
                </a:solidFill>
                <a:cs typeface="Arial" charset="0"/>
              </a:rPr>
              <a:t>Separación</a:t>
            </a:r>
          </a:p>
          <a:p>
            <a:pPr>
              <a:buFontTx/>
              <a:buChar char="-"/>
              <a:defRPr/>
            </a:pPr>
            <a:r>
              <a:rPr lang="es-ES_tradnl" altLang="ja-JP" sz="2800" b="1" i="1" dirty="0" smtClean="0">
                <a:solidFill>
                  <a:srgbClr val="000000"/>
                </a:solidFill>
                <a:cs typeface="Arial" charset="0"/>
              </a:rPr>
              <a:t>Des</a:t>
            </a:r>
            <a:r>
              <a:rPr lang="es-ES_tradnl" sz="2800" b="1" i="1" dirty="0" smtClean="0">
                <a:solidFill>
                  <a:srgbClr val="000000"/>
                </a:solidFill>
                <a:cs typeface="Arial" charset="0"/>
              </a:rPr>
              <a:t>confianza hacia los otros</a:t>
            </a:r>
          </a:p>
          <a:p>
            <a:pPr>
              <a:buFontTx/>
              <a:buChar char="-"/>
              <a:defRPr/>
            </a:pPr>
            <a:r>
              <a:rPr lang="es-ES_tradnl" sz="2800" b="1" i="1" dirty="0" smtClean="0">
                <a:solidFill>
                  <a:srgbClr val="000000"/>
                </a:solidFill>
                <a:cs typeface="Arial" charset="0"/>
              </a:rPr>
              <a:t>Miedo</a:t>
            </a:r>
          </a:p>
          <a:p>
            <a:pPr>
              <a:buFontTx/>
              <a:buChar char="-"/>
              <a:defRPr/>
            </a:pPr>
            <a:r>
              <a:rPr lang="es-ES_tradnl" sz="2800" b="1" i="1" dirty="0" smtClean="0">
                <a:solidFill>
                  <a:srgbClr val="000000"/>
                </a:solidFill>
                <a:cs typeface="Arial" charset="0"/>
              </a:rPr>
              <a:t>Estigmatizaci</a:t>
            </a:r>
            <a:r>
              <a:rPr lang="es-ES_tradnl" altLang="ja-JP" sz="2800" b="1" i="1" dirty="0" smtClean="0">
                <a:solidFill>
                  <a:srgbClr val="000000"/>
                </a:solidFill>
                <a:cs typeface="Arial" charset="0"/>
              </a:rPr>
              <a:t>ón social</a:t>
            </a:r>
          </a:p>
          <a:p>
            <a:pPr>
              <a:buFontTx/>
              <a:buChar char="-"/>
              <a:defRPr/>
            </a:pPr>
            <a:endParaRPr lang="es-ES_tradnl" altLang="ja-JP" sz="2800" b="1" i="1" dirty="0" smtClean="0">
              <a:solidFill>
                <a:srgbClr val="000000"/>
              </a:solidFill>
              <a:cs typeface="Arial" charset="0"/>
            </a:endParaRPr>
          </a:p>
          <a:p>
            <a:pPr>
              <a:defRPr/>
            </a:pPr>
            <a:r>
              <a:rPr lang="es-ES_tradnl" altLang="ja-JP" sz="2800" b="1" i="1" dirty="0" smtClean="0">
                <a:solidFill>
                  <a:srgbClr val="000000"/>
                </a:solidFill>
                <a:cs typeface="Arial" charset="0"/>
              </a:rPr>
              <a:t>              </a:t>
            </a:r>
            <a:endParaRPr lang="es-ES_tradnl" sz="2800" dirty="0">
              <a:solidFill>
                <a:srgbClr val="000000"/>
              </a:solidFill>
              <a:cs typeface="Arial" charset="0"/>
            </a:endParaRPr>
          </a:p>
        </p:txBody>
      </p:sp>
      <p:pic>
        <p:nvPicPr>
          <p:cNvPr id="28674" name="Picture 3" descr="castigo"/>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4267200"/>
            <a:ext cx="2116138" cy="1909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8675" name="Picture 4" descr="miedo"/>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012160" y="3162300"/>
            <a:ext cx="1792288"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554451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858218"/>
          </a:xfrm>
        </p:spPr>
        <p:txBody>
          <a:bodyPr>
            <a:noAutofit/>
          </a:bodyPr>
          <a:lstStyle/>
          <a:p>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
            </a:r>
            <a:br>
              <a:rPr lang="es-MX" sz="3600" dirty="0" smtClean="0">
                <a:solidFill>
                  <a:schemeClr val="bg2">
                    <a:lumMod val="50000"/>
                  </a:schemeClr>
                </a:solidFill>
                <a:latin typeface="Calibri" charset="0"/>
              </a:rPr>
            </a:br>
            <a:r>
              <a:rPr lang="es-MX" sz="3600" dirty="0" smtClean="0">
                <a:solidFill>
                  <a:schemeClr val="bg2">
                    <a:lumMod val="50000"/>
                  </a:schemeClr>
                </a:solidFill>
                <a:latin typeface="Calibri" charset="0"/>
              </a:rPr>
              <a:t>¿</a:t>
            </a:r>
            <a:r>
              <a:rPr lang="es-MX" sz="3600" b="1" dirty="0">
                <a:solidFill>
                  <a:schemeClr val="bg2">
                    <a:lumMod val="50000"/>
                  </a:schemeClr>
                </a:solidFill>
                <a:latin typeface="Calibri" charset="0"/>
              </a:rPr>
              <a:t>Qué significa brindar acompañamiento psicosocial con las personas migrantes, solicitantes de asilo y refugiadas?</a:t>
            </a:r>
            <a:br>
              <a:rPr lang="es-MX" sz="3600" b="1" dirty="0">
                <a:solidFill>
                  <a:schemeClr val="bg2">
                    <a:lumMod val="50000"/>
                  </a:schemeClr>
                </a:solidFill>
                <a:latin typeface="Calibri" charset="0"/>
              </a:rPr>
            </a:br>
            <a:endParaRPr lang="es-MX" sz="3600" dirty="0">
              <a:solidFill>
                <a:schemeClr val="bg2">
                  <a:lumMod val="50000"/>
                </a:schemeClr>
              </a:solidFill>
            </a:endParaRPr>
          </a:p>
        </p:txBody>
      </p:sp>
      <p:sp>
        <p:nvSpPr>
          <p:cNvPr id="8194" name="2 Marcador de contenido"/>
          <p:cNvSpPr>
            <a:spLocks noGrp="1"/>
          </p:cNvSpPr>
          <p:nvPr>
            <p:ph idx="1"/>
          </p:nvPr>
        </p:nvSpPr>
        <p:spPr/>
        <p:txBody>
          <a:bodyPr>
            <a:normAutofit/>
          </a:bodyPr>
          <a:lstStyle/>
          <a:p>
            <a:pPr algn="just" eaLnBrk="1" hangingPunct="1">
              <a:buFont typeface="Arial" charset="0"/>
              <a:buNone/>
            </a:pPr>
            <a:r>
              <a:rPr lang="es-MX" dirty="0">
                <a:latin typeface="Calibri" charset="0"/>
              </a:rPr>
              <a:t>	</a:t>
            </a:r>
            <a:endParaRPr lang="es-MX" dirty="0" smtClean="0">
              <a:latin typeface="Calibri" charset="0"/>
            </a:endParaRPr>
          </a:p>
          <a:p>
            <a:pPr algn="just" eaLnBrk="1" hangingPunct="1">
              <a:buFont typeface="Arial" charset="0"/>
              <a:buNone/>
            </a:pPr>
            <a:endParaRPr lang="es-MX" sz="3000" b="1" dirty="0">
              <a:solidFill>
                <a:srgbClr val="74A510"/>
              </a:solidFill>
              <a:latin typeface="Calibri" charset="0"/>
            </a:endParaRPr>
          </a:p>
          <a:p>
            <a:pPr algn="just" eaLnBrk="1" hangingPunct="1">
              <a:buFont typeface="Arial" charset="0"/>
              <a:buNone/>
            </a:pPr>
            <a:r>
              <a:rPr lang="es-MX" sz="3000" dirty="0">
                <a:solidFill>
                  <a:srgbClr val="74A510"/>
                </a:solidFill>
                <a:latin typeface="Calibri" charset="0"/>
              </a:rPr>
              <a:t>	</a:t>
            </a:r>
          </a:p>
          <a:p>
            <a:pPr eaLnBrk="1" hangingPunct="1"/>
            <a:endParaRPr lang="es-ES" dirty="0">
              <a:solidFill>
                <a:srgbClr val="74A510"/>
              </a:solidFill>
              <a:latin typeface="Calibri" charset="0"/>
            </a:endParaRPr>
          </a:p>
        </p:txBody>
      </p:sp>
    </p:spTree>
    <p:extLst>
      <p:ext uri="{BB962C8B-B14F-4D97-AF65-F5344CB8AC3E}">
        <p14:creationId xmlns="" xmlns:p14="http://schemas.microsoft.com/office/powerpoint/2010/main" val="3244297691"/>
      </p:ext>
    </p:extLst>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617</Words>
  <Application>Microsoft Office PowerPoint</Application>
  <PresentationFormat>Presentación en pantalla (4:3)</PresentationFormat>
  <Paragraphs>74</Paragraphs>
  <Slides>15</Slides>
  <Notes>2</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Diapositiva 1</vt:lpstr>
      <vt:lpstr> ENFOQUE PSICOSOCIAL </vt:lpstr>
      <vt:lpstr>Diapositiva 3</vt:lpstr>
      <vt:lpstr>Diapositiva 4</vt:lpstr>
      <vt:lpstr>Diapositiva 5</vt:lpstr>
      <vt:lpstr>Las personas que migran en circunstancias difíciles reportan:</vt:lpstr>
      <vt:lpstr>  Algunas situaciones previas a la migración pueden generar que el daño emocional se intensifique:  </vt:lpstr>
      <vt:lpstr>Diapositiva 8</vt:lpstr>
      <vt:lpstr>         ¿Qué significa brindar acompañamiento psicosocial con las personas migrantes, solicitantes de asilo y refugiadas? </vt:lpstr>
      <vt:lpstr>ENFOQUE PSICOSOCIAL</vt:lpstr>
      <vt:lpstr>Diapositiva 11</vt:lpstr>
      <vt:lpstr>PRINCIPIOS BÁSICOS</vt:lpstr>
      <vt:lpstr>PSICOJURÍDICO</vt:lpstr>
      <vt:lpstr>Buenas prácticas </vt:lpstr>
      <vt:lpstr>Diapositiva 15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Comunicacion</dc:creator>
  <cp:lastModifiedBy>Karla Meza</cp:lastModifiedBy>
  <cp:revision>41</cp:revision>
  <dcterms:created xsi:type="dcterms:W3CDTF">2013-03-19T19:31:53Z</dcterms:created>
  <dcterms:modified xsi:type="dcterms:W3CDTF">2015-05-13T20:44:38Z</dcterms:modified>
</cp:coreProperties>
</file>